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5"/>
  </p:notesMasterIdLst>
  <p:sldIdLst>
    <p:sldId id="257" r:id="rId2"/>
    <p:sldId id="258" r:id="rId3"/>
    <p:sldId id="260" r:id="rId4"/>
    <p:sldId id="261" r:id="rId5"/>
    <p:sldId id="262" r:id="rId6"/>
    <p:sldId id="288" r:id="rId7"/>
    <p:sldId id="289" r:id="rId8"/>
    <p:sldId id="265" r:id="rId9"/>
    <p:sldId id="278" r:id="rId10"/>
    <p:sldId id="273" r:id="rId11"/>
    <p:sldId id="274" r:id="rId12"/>
    <p:sldId id="291" r:id="rId13"/>
    <p:sldId id="290" r:id="rId14"/>
    <p:sldId id="282" r:id="rId15"/>
    <p:sldId id="283" r:id="rId16"/>
    <p:sldId id="284" r:id="rId17"/>
    <p:sldId id="295" r:id="rId18"/>
    <p:sldId id="285" r:id="rId19"/>
    <p:sldId id="286" r:id="rId20"/>
    <p:sldId id="296" r:id="rId21"/>
    <p:sldId id="294" r:id="rId22"/>
    <p:sldId id="297" r:id="rId23"/>
    <p:sldId id="29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67000" autoAdjust="0"/>
  </p:normalViewPr>
  <p:slideViewPr>
    <p:cSldViewPr>
      <p:cViewPr varScale="1">
        <p:scale>
          <a:sx n="51" d="100"/>
          <a:sy n="51" d="100"/>
        </p:scale>
        <p:origin x="-17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gie\Documents\RubberEnergy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ngie\Documents\RubberEnergy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a:pPr>
            <a:r>
              <a:rPr lang="en-US"/>
              <a:t>Energy stored in Rubber Band</a:t>
            </a:r>
          </a:p>
        </c:rich>
      </c:tx>
      <c:layout/>
    </c:title>
    <c:plotArea>
      <c:layout/>
      <c:scatterChart>
        <c:scatterStyle val="smoothMarker"/>
        <c:ser>
          <c:idx val="0"/>
          <c:order val="0"/>
          <c:tx>
            <c:v>Winding Up</c:v>
          </c:tx>
          <c:xVal>
            <c:numRef>
              <c:f>Sheet2!$C$1:$C$12</c:f>
              <c:numCache>
                <c:formatCode>General</c:formatCode>
                <c:ptCount val="12"/>
                <c:pt idx="0">
                  <c:v>25</c:v>
                </c:pt>
                <c:pt idx="1">
                  <c:v>50</c:v>
                </c:pt>
                <c:pt idx="2">
                  <c:v>75</c:v>
                </c:pt>
                <c:pt idx="3">
                  <c:v>100</c:v>
                </c:pt>
                <c:pt idx="4">
                  <c:v>125</c:v>
                </c:pt>
                <c:pt idx="5">
                  <c:v>150</c:v>
                </c:pt>
                <c:pt idx="6">
                  <c:v>175</c:v>
                </c:pt>
                <c:pt idx="7">
                  <c:v>200</c:v>
                </c:pt>
                <c:pt idx="8">
                  <c:v>225</c:v>
                </c:pt>
                <c:pt idx="9">
                  <c:v>250</c:v>
                </c:pt>
                <c:pt idx="10">
                  <c:v>275</c:v>
                </c:pt>
                <c:pt idx="11">
                  <c:v>300</c:v>
                </c:pt>
              </c:numCache>
            </c:numRef>
          </c:xVal>
          <c:yVal>
            <c:numRef>
              <c:f>Sheet2!$I$1:$I$12</c:f>
              <c:numCache>
                <c:formatCode>General</c:formatCode>
                <c:ptCount val="12"/>
                <c:pt idx="0">
                  <c:v>0.20781635403496493</c:v>
                </c:pt>
                <c:pt idx="1">
                  <c:v>0.31172453105244763</c:v>
                </c:pt>
                <c:pt idx="2">
                  <c:v>0.34636059005827508</c:v>
                </c:pt>
                <c:pt idx="3">
                  <c:v>0.38099664906410241</c:v>
                </c:pt>
                <c:pt idx="4">
                  <c:v>0.41563270806992958</c:v>
                </c:pt>
                <c:pt idx="5">
                  <c:v>0.43872341407381477</c:v>
                </c:pt>
                <c:pt idx="6">
                  <c:v>0.4618141200776999</c:v>
                </c:pt>
                <c:pt idx="7">
                  <c:v>0.50799553208546988</c:v>
                </c:pt>
                <c:pt idx="8">
                  <c:v>0.53108623808935451</c:v>
                </c:pt>
                <c:pt idx="9">
                  <c:v>0.57726765009712444</c:v>
                </c:pt>
                <c:pt idx="10">
                  <c:v>0.61190370910295178</c:v>
                </c:pt>
                <c:pt idx="11">
                  <c:v>0.64653976810877989</c:v>
                </c:pt>
              </c:numCache>
            </c:numRef>
          </c:yVal>
          <c:smooth val="1"/>
        </c:ser>
        <c:ser>
          <c:idx val="1"/>
          <c:order val="1"/>
          <c:tx>
            <c:v>Winding Down</c:v>
          </c:tx>
          <c:xVal>
            <c:numRef>
              <c:f>Sheet2!$C$1:$C$12</c:f>
              <c:numCache>
                <c:formatCode>General</c:formatCode>
                <c:ptCount val="12"/>
                <c:pt idx="0">
                  <c:v>25</c:v>
                </c:pt>
                <c:pt idx="1">
                  <c:v>50</c:v>
                </c:pt>
                <c:pt idx="2">
                  <c:v>75</c:v>
                </c:pt>
                <c:pt idx="3">
                  <c:v>100</c:v>
                </c:pt>
                <c:pt idx="4">
                  <c:v>125</c:v>
                </c:pt>
                <c:pt idx="5">
                  <c:v>150</c:v>
                </c:pt>
                <c:pt idx="6">
                  <c:v>175</c:v>
                </c:pt>
                <c:pt idx="7">
                  <c:v>200</c:v>
                </c:pt>
                <c:pt idx="8">
                  <c:v>225</c:v>
                </c:pt>
                <c:pt idx="9">
                  <c:v>250</c:v>
                </c:pt>
                <c:pt idx="10">
                  <c:v>275</c:v>
                </c:pt>
                <c:pt idx="11">
                  <c:v>300</c:v>
                </c:pt>
              </c:numCache>
            </c:numRef>
          </c:xVal>
          <c:yVal>
            <c:numRef>
              <c:f>Sheet2!$Q$1:$Q$12</c:f>
              <c:numCache>
                <c:formatCode>General</c:formatCode>
                <c:ptCount val="12"/>
                <c:pt idx="0">
                  <c:v>0.17318029502913734</c:v>
                </c:pt>
                <c:pt idx="1">
                  <c:v>0.21936170703690738</c:v>
                </c:pt>
                <c:pt idx="2">
                  <c:v>0.27708847204661996</c:v>
                </c:pt>
                <c:pt idx="3">
                  <c:v>0.30017917805050481</c:v>
                </c:pt>
                <c:pt idx="4">
                  <c:v>0.32326988405438989</c:v>
                </c:pt>
                <c:pt idx="5">
                  <c:v>0.33481523705633232</c:v>
                </c:pt>
                <c:pt idx="6">
                  <c:v>0.38099664906410241</c:v>
                </c:pt>
                <c:pt idx="7">
                  <c:v>0.39254200206604484</c:v>
                </c:pt>
                <c:pt idx="8">
                  <c:v>0.41563270806992958</c:v>
                </c:pt>
                <c:pt idx="9">
                  <c:v>0.45026876707575736</c:v>
                </c:pt>
                <c:pt idx="10">
                  <c:v>0.53108623808935451</c:v>
                </c:pt>
                <c:pt idx="11">
                  <c:v>0.64653976810877989</c:v>
                </c:pt>
              </c:numCache>
            </c:numRef>
          </c:yVal>
          <c:smooth val="1"/>
        </c:ser>
        <c:axId val="77685504"/>
        <c:axId val="77776384"/>
      </c:scatterChart>
      <c:valAx>
        <c:axId val="77685504"/>
        <c:scaling>
          <c:orientation val="minMax"/>
        </c:scaling>
        <c:axPos val="b"/>
        <c:title>
          <c:tx>
            <c:rich>
              <a:bodyPr/>
              <a:lstStyle/>
              <a:p>
                <a:pPr>
                  <a:defRPr/>
                </a:pPr>
                <a:r>
                  <a:rPr lang="en-US"/>
                  <a:t>Number of Turns</a:t>
                </a:r>
              </a:p>
            </c:rich>
          </c:tx>
          <c:layout/>
        </c:title>
        <c:numFmt formatCode="General" sourceLinked="1"/>
        <c:tickLblPos val="nextTo"/>
        <c:crossAx val="77776384"/>
        <c:crosses val="autoZero"/>
        <c:crossBetween val="midCat"/>
      </c:valAx>
      <c:valAx>
        <c:axId val="77776384"/>
        <c:scaling>
          <c:orientation val="minMax"/>
        </c:scaling>
        <c:axPos val="l"/>
        <c:majorGridlines/>
        <c:title>
          <c:tx>
            <c:rich>
              <a:bodyPr rot="-5400000" vert="horz"/>
              <a:lstStyle/>
              <a:p>
                <a:pPr>
                  <a:defRPr/>
                </a:pPr>
                <a:r>
                  <a:rPr lang="en-US"/>
                  <a:t>Potential Energy (Joules)</a:t>
                </a:r>
              </a:p>
            </c:rich>
          </c:tx>
          <c:layout/>
        </c:title>
        <c:numFmt formatCode="General" sourceLinked="1"/>
        <c:tickLblPos val="nextTo"/>
        <c:crossAx val="77685504"/>
        <c:crosses val="autoZero"/>
        <c:crossBetween val="midCat"/>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CA"/>
  <c:chart>
    <c:title>
      <c:tx>
        <c:rich>
          <a:bodyPr/>
          <a:lstStyle/>
          <a:p>
            <a:pPr>
              <a:defRPr/>
            </a:pPr>
            <a:r>
              <a:rPr lang="en-US"/>
              <a:t>Power </a:t>
            </a:r>
          </a:p>
        </c:rich>
      </c:tx>
      <c:layout/>
    </c:title>
    <c:plotArea>
      <c:layout/>
      <c:scatterChart>
        <c:scatterStyle val="smoothMarker"/>
        <c:ser>
          <c:idx val="0"/>
          <c:order val="0"/>
          <c:tx>
            <c:v>Winding Up</c:v>
          </c:tx>
          <c:xVal>
            <c:numRef>
              <c:f>Sheet2!$C$1:$C$12</c:f>
              <c:numCache>
                <c:formatCode>General</c:formatCode>
                <c:ptCount val="12"/>
                <c:pt idx="0">
                  <c:v>25</c:v>
                </c:pt>
                <c:pt idx="1">
                  <c:v>50</c:v>
                </c:pt>
                <c:pt idx="2">
                  <c:v>75</c:v>
                </c:pt>
                <c:pt idx="3">
                  <c:v>100</c:v>
                </c:pt>
                <c:pt idx="4">
                  <c:v>125</c:v>
                </c:pt>
                <c:pt idx="5">
                  <c:v>150</c:v>
                </c:pt>
                <c:pt idx="6">
                  <c:v>175</c:v>
                </c:pt>
                <c:pt idx="7">
                  <c:v>200</c:v>
                </c:pt>
                <c:pt idx="8">
                  <c:v>225</c:v>
                </c:pt>
                <c:pt idx="9">
                  <c:v>250</c:v>
                </c:pt>
                <c:pt idx="10">
                  <c:v>275</c:v>
                </c:pt>
                <c:pt idx="11">
                  <c:v>300</c:v>
                </c:pt>
              </c:numCache>
            </c:numRef>
          </c:xVal>
          <c:yVal>
            <c:numRef>
              <c:f>Sheet2!$U$1:$U$12</c:f>
              <c:numCache>
                <c:formatCode>General</c:formatCode>
                <c:ptCount val="12"/>
                <c:pt idx="0">
                  <c:v>5.0686915618284097E-2</c:v>
                </c:pt>
                <c:pt idx="1">
                  <c:v>5.7092404954660753E-2</c:v>
                </c:pt>
                <c:pt idx="2">
                  <c:v>5.1695610456458908E-2</c:v>
                </c:pt>
                <c:pt idx="3">
                  <c:v>4.7624581133012794E-2</c:v>
                </c:pt>
                <c:pt idx="4">
                  <c:v>4.1983101825245436E-2</c:v>
                </c:pt>
                <c:pt idx="5">
                  <c:v>3.9171733399447732E-2</c:v>
                </c:pt>
                <c:pt idx="6">
                  <c:v>3.9471292314333349E-2</c:v>
                </c:pt>
                <c:pt idx="7">
                  <c:v>3.6811270440976089E-2</c:v>
                </c:pt>
                <c:pt idx="8">
                  <c:v>3.7665690644635076E-2</c:v>
                </c:pt>
                <c:pt idx="9">
                  <c:v>3.9811562075663789E-2</c:v>
                </c:pt>
                <c:pt idx="10">
                  <c:v>3.7771833895243995E-2</c:v>
                </c:pt>
                <c:pt idx="11">
                  <c:v>3.9184228370229078E-2</c:v>
                </c:pt>
              </c:numCache>
            </c:numRef>
          </c:yVal>
          <c:smooth val="1"/>
        </c:ser>
        <c:ser>
          <c:idx val="1"/>
          <c:order val="1"/>
          <c:tx>
            <c:v>Winding Down</c:v>
          </c:tx>
          <c:xVal>
            <c:numRef>
              <c:f>Sheet2!$C$1:$C$12</c:f>
              <c:numCache>
                <c:formatCode>General</c:formatCode>
                <c:ptCount val="12"/>
                <c:pt idx="0">
                  <c:v>25</c:v>
                </c:pt>
                <c:pt idx="1">
                  <c:v>50</c:v>
                </c:pt>
                <c:pt idx="2">
                  <c:v>75</c:v>
                </c:pt>
                <c:pt idx="3">
                  <c:v>100</c:v>
                </c:pt>
                <c:pt idx="4">
                  <c:v>125</c:v>
                </c:pt>
                <c:pt idx="5">
                  <c:v>150</c:v>
                </c:pt>
                <c:pt idx="6">
                  <c:v>175</c:v>
                </c:pt>
                <c:pt idx="7">
                  <c:v>200</c:v>
                </c:pt>
                <c:pt idx="8">
                  <c:v>225</c:v>
                </c:pt>
                <c:pt idx="9">
                  <c:v>250</c:v>
                </c:pt>
                <c:pt idx="10">
                  <c:v>275</c:v>
                </c:pt>
                <c:pt idx="11">
                  <c:v>300</c:v>
                </c:pt>
              </c:numCache>
            </c:numRef>
          </c:xVal>
          <c:yVal>
            <c:numRef>
              <c:f>Sheet2!$W$1:$W$12</c:f>
              <c:numCache>
                <c:formatCode>General</c:formatCode>
                <c:ptCount val="12"/>
                <c:pt idx="0">
                  <c:v>4.6429033519875956E-2</c:v>
                </c:pt>
                <c:pt idx="1">
                  <c:v>4.2844083405645973E-2</c:v>
                </c:pt>
                <c:pt idx="2">
                  <c:v>4.2628995699479935E-2</c:v>
                </c:pt>
                <c:pt idx="3">
                  <c:v>3.7569358955006849E-2</c:v>
                </c:pt>
                <c:pt idx="4">
                  <c:v>3.3638905728864722E-2</c:v>
                </c:pt>
                <c:pt idx="5">
                  <c:v>3.0136384973567257E-2</c:v>
                </c:pt>
                <c:pt idx="6">
                  <c:v>3.2901265031442355E-2</c:v>
                </c:pt>
                <c:pt idx="7">
                  <c:v>2.8715581716608967E-2</c:v>
                </c:pt>
                <c:pt idx="8">
                  <c:v>2.9688050576423566E-2</c:v>
                </c:pt>
                <c:pt idx="9">
                  <c:v>3.1203656762006746E-2</c:v>
                </c:pt>
                <c:pt idx="10">
                  <c:v>3.2642055199099851E-2</c:v>
                </c:pt>
                <c:pt idx="11">
                  <c:v>3.9184228370229078E-2</c:v>
                </c:pt>
              </c:numCache>
            </c:numRef>
          </c:yVal>
          <c:smooth val="1"/>
        </c:ser>
        <c:axId val="54479488"/>
        <c:axId val="54481664"/>
      </c:scatterChart>
      <c:valAx>
        <c:axId val="54479488"/>
        <c:scaling>
          <c:orientation val="minMax"/>
        </c:scaling>
        <c:axPos val="b"/>
        <c:title>
          <c:tx>
            <c:rich>
              <a:bodyPr/>
              <a:lstStyle/>
              <a:p>
                <a:pPr>
                  <a:defRPr/>
                </a:pPr>
                <a:r>
                  <a:rPr lang="en-US"/>
                  <a:t>Number of Turns</a:t>
                </a:r>
              </a:p>
            </c:rich>
          </c:tx>
          <c:layout/>
        </c:title>
        <c:numFmt formatCode="General" sourceLinked="1"/>
        <c:tickLblPos val="nextTo"/>
        <c:crossAx val="54481664"/>
        <c:crosses val="autoZero"/>
        <c:crossBetween val="midCat"/>
      </c:valAx>
      <c:valAx>
        <c:axId val="54481664"/>
        <c:scaling>
          <c:orientation val="minMax"/>
        </c:scaling>
        <c:axPos val="l"/>
        <c:majorGridlines/>
        <c:title>
          <c:tx>
            <c:rich>
              <a:bodyPr rot="-5400000" vert="horz"/>
              <a:lstStyle/>
              <a:p>
                <a:pPr>
                  <a:defRPr/>
                </a:pPr>
                <a:r>
                  <a:rPr lang="en-US"/>
                  <a:t>Power (Watts)</a:t>
                </a:r>
              </a:p>
            </c:rich>
          </c:tx>
          <c:layout/>
        </c:title>
        <c:numFmt formatCode="General" sourceLinked="1"/>
        <c:tickLblPos val="nextTo"/>
        <c:crossAx val="54479488"/>
        <c:crosses val="autoZero"/>
        <c:crossBetween val="midCat"/>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188F80-F9FC-45E5-A35A-D67F17365F8E}" type="datetimeFigureOut">
              <a:rPr lang="en-US" smtClean="0"/>
              <a:pPr/>
              <a:t>4/15/2010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CC6DE3-0058-4C75-98E1-7426D5A24CC5}"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CCC6DE3-0058-4C75-98E1-7426D5A24CC5}"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Energy is defined</a:t>
            </a:r>
            <a:r>
              <a:rPr lang="en-CA" baseline="0" dirty="0" smtClean="0"/>
              <a:t> as the ability of a physical system to do work. </a:t>
            </a:r>
            <a:r>
              <a:rPr lang="en-CA" dirty="0" smtClean="0"/>
              <a:t>The SI unit of energy is the joule (J) or </a:t>
            </a:r>
            <a:r>
              <a:rPr lang="en-CA" dirty="0" err="1" smtClean="0"/>
              <a:t>newton</a:t>
            </a:r>
            <a:r>
              <a:rPr lang="en-CA" dirty="0" smtClean="0"/>
              <a:t>-meter (N * m). </a:t>
            </a:r>
          </a:p>
          <a:p>
            <a:endParaRPr lang="en-CA" dirty="0" smtClean="0"/>
          </a:p>
          <a:p>
            <a:r>
              <a:rPr lang="en-CA" baseline="0" dirty="0" smtClean="0"/>
              <a:t>There are several different types of energy.  Today we are going to look at kinetic and potential energy.</a:t>
            </a:r>
          </a:p>
          <a:p>
            <a:endParaRPr lang="en-CA" baseline="0" dirty="0" smtClean="0"/>
          </a:p>
          <a:p>
            <a:r>
              <a:rPr lang="en-CA" sz="1200" kern="1200" baseline="0" dirty="0" smtClean="0">
                <a:solidFill>
                  <a:schemeClr val="tx1"/>
                </a:solidFill>
                <a:latin typeface="+mn-lt"/>
                <a:ea typeface="+mn-ea"/>
                <a:cs typeface="+mn-cs"/>
              </a:rPr>
              <a:t>When the work is actually being done, we term the energy “kinetic.” When the work is waiting to be done, or when there is the potential</a:t>
            </a:r>
          </a:p>
          <a:p>
            <a:r>
              <a:rPr lang="en-CA" sz="1200" kern="1200" baseline="0" dirty="0" smtClean="0">
                <a:solidFill>
                  <a:schemeClr val="tx1"/>
                </a:solidFill>
                <a:latin typeface="+mn-lt"/>
                <a:ea typeface="+mn-ea"/>
                <a:cs typeface="+mn-cs"/>
              </a:rPr>
              <a:t>for work to be performed, we term the energy “potential.”   In other words, Kinetic energy is the energy of motion, potential energy comes from work having been done on an object which was then stored.  So we refer to it as stored energy.</a:t>
            </a:r>
          </a:p>
          <a:p>
            <a:endParaRPr lang="en-CA" sz="1200" kern="1200" baseline="0" dirty="0" smtClean="0">
              <a:solidFill>
                <a:schemeClr val="tx1"/>
              </a:solidFill>
              <a:latin typeface="+mn-lt"/>
              <a:ea typeface="+mn-ea"/>
              <a:cs typeface="+mn-cs"/>
            </a:endParaRPr>
          </a:p>
          <a:p>
            <a:r>
              <a:rPr lang="en-CA" sz="1200" kern="1200" baseline="0" dirty="0" smtClean="0">
                <a:solidFill>
                  <a:schemeClr val="tx1"/>
                </a:solidFill>
                <a:latin typeface="+mn-lt"/>
                <a:ea typeface="+mn-ea"/>
                <a:cs typeface="+mn-cs"/>
              </a:rPr>
              <a:t>For example, a rubber band zinged from your finger has kinetic energy. While it was stretched, waiting for you to release it, it had potential energy.</a:t>
            </a:r>
          </a:p>
        </p:txBody>
      </p:sp>
      <p:sp>
        <p:nvSpPr>
          <p:cNvPr id="4" name="Slide Number Placeholder 3"/>
          <p:cNvSpPr>
            <a:spLocks noGrp="1"/>
          </p:cNvSpPr>
          <p:nvPr>
            <p:ph type="sldNum" sz="quarter" idx="10"/>
          </p:nvPr>
        </p:nvSpPr>
        <p:spPr/>
        <p:txBody>
          <a:bodyPr/>
          <a:lstStyle/>
          <a:p>
            <a:fld id="{9CCC6DE3-0058-4C75-98E1-7426D5A24CC5}"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0" i="0" dirty="0" smtClean="0"/>
              <a:t>Work is the transfer of energy.</a:t>
            </a:r>
          </a:p>
          <a:p>
            <a:r>
              <a:rPr lang="en-CA" b="0" i="0" dirty="0" smtClean="0"/>
              <a:t>In physics we say that work is done on an object when you transfer energy to that object.</a:t>
            </a:r>
          </a:p>
          <a:p>
            <a:r>
              <a:rPr lang="en-CA" b="0" i="0" dirty="0" smtClean="0"/>
              <a:t>If you put energy into an object, then you do work on that object.</a:t>
            </a:r>
          </a:p>
          <a:p>
            <a:r>
              <a:rPr lang="en-CA" dirty="0" smtClean="0"/>
              <a:t>If a first object is the agent that gives energy to a second object, then the first object does work on the second object. The energy goes from the first object into the second object. At first we will say that if an object is standing still, and you get it moving, then you have put energy into that object.</a:t>
            </a:r>
          </a:p>
          <a:p>
            <a:r>
              <a:rPr lang="en-CA" dirty="0" smtClean="0"/>
              <a:t>For example, a golfer uses a club and gets a stationary golf ball moving when he or she hits the ball. The club does work on the golf ball as it strikes the ball. Energy leaves the club and enters the ball. This is a transfer of energy. Thus, we say that the club did work on the ball.</a:t>
            </a:r>
          </a:p>
          <a:p>
            <a:r>
              <a:rPr lang="en-CA" dirty="0" smtClean="0"/>
              <a:t>And, before the ball was struck, the golfer did work on the club. The club was initially standing still, and the golfer got it moving when he or she swung the club.</a:t>
            </a:r>
          </a:p>
          <a:p>
            <a:endParaRPr lang="en-CA" dirty="0" smtClean="0"/>
          </a:p>
          <a:p>
            <a:r>
              <a:rPr lang="en-CA" dirty="0" smtClean="0"/>
              <a:t>The amount of work is calculated by multiplying the force times the displacement or distance.</a:t>
            </a:r>
          </a:p>
          <a:p>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Power: the rate of transfer of energy from one place (or form) to another. </a:t>
            </a:r>
            <a:endParaRPr lang="en-CA" dirty="0" smtClean="0"/>
          </a:p>
          <a:p>
            <a:endParaRPr lang="en-CA" dirty="0" smtClean="0"/>
          </a:p>
          <a:p>
            <a:r>
              <a:rPr lang="en-CA" dirty="0" smtClean="0"/>
              <a:t>Steady State:</a:t>
            </a:r>
            <a:r>
              <a:rPr lang="en-CA" baseline="0" dirty="0" smtClean="0"/>
              <a:t> </a:t>
            </a:r>
            <a:r>
              <a:rPr lang="en-CA" dirty="0" smtClean="0"/>
              <a:t>A stable condition that does not change over time or in which change in one direction is continually balanced by change in another.</a:t>
            </a:r>
            <a:br>
              <a:rPr lang="en-CA" dirty="0" smtClean="0"/>
            </a:br>
            <a:r>
              <a:rPr lang="en-CA" dirty="0" smtClean="0"/>
              <a:t>                    In other words,</a:t>
            </a:r>
            <a:r>
              <a:rPr lang="en-CA" baseline="0" dirty="0" smtClean="0"/>
              <a:t> a</a:t>
            </a:r>
            <a:r>
              <a:rPr lang="en-CA" dirty="0" smtClean="0"/>
              <a:t> system where input is balanced by output. </a:t>
            </a:r>
          </a:p>
          <a:p>
            <a:endParaRPr lang="en-CA" dirty="0" smtClean="0"/>
          </a:p>
          <a:p>
            <a:r>
              <a:rPr lang="en-CA" dirty="0" smtClean="0"/>
              <a:t>To maintain an aircraft in flight, the power input has to be equal to the power output to its surroundings.</a:t>
            </a:r>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CCC6DE3-0058-4C75-98E1-7426D5A24CC5}"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baseline="0" dirty="0" smtClean="0">
                <a:solidFill>
                  <a:schemeClr val="tx1"/>
                </a:solidFill>
                <a:latin typeface="+mn-lt"/>
                <a:ea typeface="+mn-ea"/>
                <a:cs typeface="+mn-cs"/>
              </a:rPr>
              <a:t>Airplane engines push fast moving air out behind the plane (by either propeller or jet) causing the</a:t>
            </a:r>
          </a:p>
          <a:p>
            <a:r>
              <a:rPr lang="en-CA" sz="1200" kern="1200" baseline="0" dirty="0" smtClean="0">
                <a:solidFill>
                  <a:schemeClr val="tx1"/>
                </a:solidFill>
                <a:latin typeface="+mn-lt"/>
                <a:ea typeface="+mn-ea"/>
                <a:cs typeface="+mn-cs"/>
              </a:rPr>
              <a:t>plane to move forward. The propeller provides the thrust to move the plane horizontally. In the</a:t>
            </a:r>
          </a:p>
          <a:p>
            <a:r>
              <a:rPr lang="en-CA" sz="1200" kern="1200" baseline="0" dirty="0" smtClean="0">
                <a:solidFill>
                  <a:schemeClr val="tx1"/>
                </a:solidFill>
                <a:latin typeface="+mn-lt"/>
                <a:ea typeface="+mn-ea"/>
                <a:cs typeface="+mn-cs"/>
              </a:rPr>
              <a:t>model, potential energy is stored in the twisted rubber band powering the propeller. When the</a:t>
            </a:r>
          </a:p>
          <a:p>
            <a:r>
              <a:rPr lang="en-CA" sz="1200" kern="1200" baseline="0" dirty="0" smtClean="0">
                <a:solidFill>
                  <a:schemeClr val="tx1"/>
                </a:solidFill>
                <a:latin typeface="+mn-lt"/>
                <a:ea typeface="+mn-ea"/>
                <a:cs typeface="+mn-cs"/>
              </a:rPr>
              <a:t>rubber band untwists, kinetic energy is released and work is done in turning the propeller. The</a:t>
            </a:r>
          </a:p>
          <a:p>
            <a:r>
              <a:rPr lang="en-CA" sz="1200" kern="1200" baseline="0" dirty="0" smtClean="0">
                <a:solidFill>
                  <a:schemeClr val="tx1"/>
                </a:solidFill>
                <a:latin typeface="+mn-lt"/>
                <a:ea typeface="+mn-ea"/>
                <a:cs typeface="+mn-cs"/>
              </a:rPr>
              <a:t>propeller provides the thrust, which pushes the airplane forward according to Newton’s Third</a:t>
            </a:r>
          </a:p>
          <a:p>
            <a:r>
              <a:rPr lang="en-CA" sz="1200" kern="1200" baseline="0" dirty="0" smtClean="0">
                <a:solidFill>
                  <a:schemeClr val="tx1"/>
                </a:solidFill>
                <a:latin typeface="+mn-lt"/>
                <a:ea typeface="+mn-ea"/>
                <a:cs typeface="+mn-cs"/>
              </a:rPr>
              <a:t>Law.</a:t>
            </a:r>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CCC6DE3-0058-4C75-98E1-7426D5A24CC5}"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 wound</a:t>
            </a:r>
            <a:r>
              <a:rPr lang="en-CA" baseline="0" dirty="0" smtClean="0"/>
              <a:t> the propeller 25 times and measured the force.  Then I measured it again in increments of 25 until I reached 300.  This is the winding up line.  Then without letting the propeller go, wound back down in increments of 25 until I got back down to 25.  This is the winding down line.</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Why is the energy stored in the rubber band different when we measure it again after winding the propeller back down?</a:t>
            </a:r>
          </a:p>
          <a:p>
            <a:endParaRPr lang="en-CA" baseline="0" dirty="0" smtClean="0"/>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CCC6DE3-0058-4C75-98E1-7426D5A24CC5}"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CCC6DE3-0058-4C75-98E1-7426D5A24CC5}"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CCC6DE3-0058-4C75-98E1-7426D5A24CC5}"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 timed how long it takes for the propeller to unwind and divided</a:t>
            </a:r>
            <a:r>
              <a:rPr lang="en-CA" baseline="0" dirty="0" smtClean="0"/>
              <a:t> this by the work.</a:t>
            </a:r>
          </a:p>
          <a:p>
            <a:r>
              <a:rPr lang="en-CA" baseline="0" dirty="0" smtClean="0"/>
              <a:t>However, this is not a great estimate as the propeller unwinds very fast at the beginning and then slows down towards the end.</a:t>
            </a:r>
          </a:p>
          <a:p>
            <a:r>
              <a:rPr lang="en-CA" baseline="0" dirty="0" smtClean="0"/>
              <a:t>Therefore, it would be much better to do this using calculus and integrating.</a:t>
            </a:r>
          </a:p>
          <a:p>
            <a:endParaRPr lang="en-CA" baseline="0" dirty="0" smtClean="0"/>
          </a:p>
          <a:p>
            <a:r>
              <a:rPr lang="en-CA" baseline="0" dirty="0" smtClean="0"/>
              <a:t>Also, when the airplane is flying, there will be air resistance.  As well, the airplane will glide to the ground after the propeller unwinds.  Therefore, this calculation will be different when timed while the airplane is flying.</a:t>
            </a:r>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The most important measure of energy use in transportation is energy consumed per unit mass per unit distance travelled; this is known as the </a:t>
            </a:r>
            <a:r>
              <a:rPr lang="en-CA" i="1" dirty="0" smtClean="0"/>
              <a:t>transport cost </a:t>
            </a:r>
            <a:r>
              <a:rPr lang="en-CA" dirty="0" smtClean="0"/>
              <a:t>. It can be determined for the model airplane, and compared with full-sized aircraft. We call it </a:t>
            </a:r>
            <a:r>
              <a:rPr lang="en-CA" i="1" dirty="0" err="1" smtClean="0"/>
              <a:t>E</a:t>
            </a:r>
            <a:r>
              <a:rPr lang="en-CA" baseline="-25000" dirty="0" err="1" smtClean="0"/>
              <a:t>trans</a:t>
            </a:r>
            <a:r>
              <a:rPr lang="en-CA" dirty="0" smtClean="0"/>
              <a:t> (to emphasize that it is a measure of energy and not monetary cost) and the formal units are J/kg/m, kWh/tonne/km etc. but as we will see, physically it is just a constant times </a:t>
            </a:r>
            <a:r>
              <a:rPr lang="en-CA" i="1" dirty="0" smtClean="0"/>
              <a:t>g</a:t>
            </a:r>
            <a:r>
              <a:rPr lang="en-CA" dirty="0" smtClean="0"/>
              <a:t>, the acceleration due to gravity.</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When you throw our well-balanced model airplane into still air at an appropriate speed, it flies in a straight line at a constant speed at an angle to the horizontal known as the "glide slope" and eventually hits the ground. Needless to say, the smaller this angle is, the better the glider. If you measure the mass of the glider, and the speed and the angle at which it flies, you can determine the rate at which it is losing potential energy. This is the </a:t>
            </a:r>
            <a:r>
              <a:rPr lang="en-CA" i="1" dirty="0" smtClean="0"/>
              <a:t>power</a:t>
            </a:r>
            <a:r>
              <a:rPr lang="en-CA" dirty="0" smtClean="0"/>
              <a:t> one would have to supply to the plane in order to keep it flying level. </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I stuck</a:t>
            </a:r>
            <a:r>
              <a:rPr lang="en-CA" baseline="0" dirty="0" smtClean="0"/>
              <a:t> a mass on the nose of the airplane the same mass as the propeller and measured the glide slope.</a:t>
            </a:r>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Then I calculated the transport cost.</a:t>
            </a: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CCC6DE3-0058-4C75-98E1-7426D5A24CC5}" type="slidenum">
              <a:rPr lang="en-CA" smtClean="0"/>
              <a:pPr/>
              <a:t>23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I’m sure you’ve all heard of the Wright brothers.</a:t>
            </a:r>
          </a:p>
          <a:p>
            <a:r>
              <a:rPr lang="en-CA" dirty="0" smtClean="0"/>
              <a:t>In 1903 they made the first human flight.  They claimed</a:t>
            </a:r>
            <a:r>
              <a:rPr lang="en-CA" baseline="0" dirty="0" smtClean="0"/>
              <a:t> that a gift they received from their father in childhood sparked their interest in flying aircrafts.  When they were children their father gave them a toy helicopter made of paper, bamboo and a cork with a rubber-band to twirl its motor.  They played with it until it broke and then built their own and continued making several replicas.  This was the beginning of their life long interest in flight.</a:t>
            </a:r>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dirty="0" smtClean="0"/>
              <a:t>1871,Alphonse </a:t>
            </a:r>
            <a:r>
              <a:rPr lang="en-CA" sz="1200" dirty="0" err="1" smtClean="0"/>
              <a:t>Penaud</a:t>
            </a:r>
            <a:r>
              <a:rPr lang="en-CA" sz="1200" dirty="0" smtClean="0"/>
              <a:t> (the</a:t>
            </a:r>
            <a:r>
              <a:rPr lang="en-CA" sz="1200" baseline="0" dirty="0" smtClean="0"/>
              <a:t> man who built the Wright brothers’ toy helicopter)</a:t>
            </a:r>
            <a:r>
              <a:rPr lang="en-CA" sz="1200" dirty="0" smtClean="0"/>
              <a:t> amazed people by flying a rubber-powered aircraft called the </a:t>
            </a:r>
            <a:r>
              <a:rPr lang="en-CA" sz="1200" dirty="0" err="1" smtClean="0"/>
              <a:t>planophore</a:t>
            </a:r>
            <a:r>
              <a:rPr lang="en-CA" sz="1200" dirty="0" smtClean="0"/>
              <a:t> for 131 feet in 11 seconds. It was about 20 inches long with an 18 inch wing</a:t>
            </a:r>
            <a:r>
              <a:rPr lang="en-CA" sz="1200" baseline="0" dirty="0" smtClean="0"/>
              <a:t> span with a push </a:t>
            </a:r>
            <a:r>
              <a:rPr lang="en-CA" sz="1200" baseline="0" dirty="0" err="1" smtClean="0"/>
              <a:t>propellor</a:t>
            </a:r>
            <a:r>
              <a:rPr lang="en-CA" sz="1200" baseline="0" dirty="0" smtClean="0"/>
              <a:t>.</a:t>
            </a:r>
            <a:endParaRPr lang="en-CA"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It was the first public demonstration of a legitimately stable heavier-than-aircraft, making it one of the most important inventions leading up to the invention of the airplane</a:t>
            </a:r>
            <a:r>
              <a:rPr lang="en-CA" sz="1200" baseline="0" dirty="0" smtClean="0"/>
              <a:t> and marked the beginning of powered flight trials.</a:t>
            </a:r>
            <a:endParaRPr lang="en-CA" sz="1200" dirty="0" smtClean="0"/>
          </a:p>
          <a:p>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Rubber-powered aircraft Became an important research tool for aerodynamic engineers, as it allowed them to test numerous configurations of wings, rudders, elevators, and fuselages for airworthiness without building full-size aircrafts.</a:t>
            </a:r>
          </a:p>
          <a:p>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Newton's Third Law of Motion</a:t>
            </a:r>
            <a:r>
              <a:rPr lang="en-CA" baseline="0" dirty="0" smtClean="0"/>
              <a:t> says that w</a:t>
            </a:r>
            <a:r>
              <a:rPr lang="en-CA" dirty="0" smtClean="0"/>
              <a:t>hen two objects push or pull against each other,</a:t>
            </a:r>
            <a:r>
              <a:rPr lang="en-CA" baseline="0" dirty="0" smtClean="0"/>
              <a:t> </a:t>
            </a:r>
            <a:r>
              <a:rPr lang="en-CA" dirty="0" smtClean="0"/>
              <a:t>the forces that they feel are equal and opposite.</a:t>
            </a:r>
          </a:p>
          <a:p>
            <a:endParaRPr lang="en-CA" dirty="0" smtClean="0"/>
          </a:p>
          <a:p>
            <a:r>
              <a:rPr lang="en-CA" dirty="0" smtClean="0"/>
              <a:t>An example would be staying still while pushing against a wall.</a:t>
            </a:r>
            <a:r>
              <a:rPr lang="en-CA" baseline="0" dirty="0" smtClean="0"/>
              <a:t>  </a:t>
            </a:r>
            <a:r>
              <a:rPr lang="en-CA" dirty="0" smtClean="0"/>
              <a:t>The wall must be pushing back against you with an equal force</a:t>
            </a:r>
            <a:r>
              <a:rPr lang="en-CA" baseline="0" dirty="0" smtClean="0"/>
              <a:t> </a:t>
            </a:r>
            <a:r>
              <a:rPr lang="en-CA" dirty="0" smtClean="0"/>
              <a:t>otherwise the wall would accelerate away from your hand.</a:t>
            </a:r>
          </a:p>
          <a:p>
            <a:endParaRPr lang="en-CA" dirty="0" smtClean="0"/>
          </a:p>
          <a:p>
            <a:r>
              <a:rPr lang="en-CA" dirty="0" smtClean="0"/>
              <a:t>Newton’s third law can</a:t>
            </a:r>
            <a:r>
              <a:rPr lang="en-CA" baseline="0" dirty="0" smtClean="0"/>
              <a:t> be used to explain the motion of flight.</a:t>
            </a:r>
          </a:p>
          <a:p>
            <a:r>
              <a:rPr lang="en-CA" dirty="0" smtClean="0"/>
              <a:t> </a:t>
            </a:r>
          </a:p>
          <a:p>
            <a:r>
              <a:rPr lang="en-CA" dirty="0" smtClean="0"/>
              <a:t>The wings push the air downwards. </a:t>
            </a:r>
          </a:p>
          <a:p>
            <a:r>
              <a:rPr lang="en-CA" dirty="0" smtClean="0"/>
              <a:t>In turn the air reacts by pushing the wings (and therefore the airplane) upwards. The size of the force on the air equals the size of the force on the airplane; the direction of the force on the air which is downwards is opposite the direction of the force on the airplane which is upward. For every action, there is an equal and opposite reaction.</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This picture</a:t>
            </a:r>
            <a:r>
              <a:rPr lang="en-CA" baseline="0" dirty="0" smtClean="0"/>
              <a:t> shows the forces that act on an airplane in flight.</a:t>
            </a: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r>
              <a:rPr lang="en-CA" sz="1200" kern="1200" baseline="0" dirty="0" smtClean="0">
                <a:solidFill>
                  <a:schemeClr val="tx1"/>
                </a:solidFill>
                <a:latin typeface="+mn-lt"/>
                <a:ea typeface="+mn-ea"/>
                <a:cs typeface="+mn-cs"/>
              </a:rPr>
              <a:t>An aircraft in straight and level flight is acted upon by four forces: </a:t>
            </a:r>
            <a:r>
              <a:rPr lang="en-CA" sz="1200" i="1" kern="1200" baseline="0" dirty="0" smtClean="0">
                <a:solidFill>
                  <a:schemeClr val="tx1"/>
                </a:solidFill>
                <a:latin typeface="+mn-lt"/>
                <a:ea typeface="+mn-ea"/>
                <a:cs typeface="+mn-cs"/>
              </a:rPr>
              <a:t>lift, gravity, thrust, and drag. The opposing forces balance each other; </a:t>
            </a:r>
            <a:r>
              <a:rPr lang="en-CA" sz="1200" kern="1200" baseline="0" dirty="0" smtClean="0">
                <a:solidFill>
                  <a:schemeClr val="tx1"/>
                </a:solidFill>
                <a:latin typeface="+mn-lt"/>
                <a:ea typeface="+mn-ea"/>
                <a:cs typeface="+mn-cs"/>
              </a:rPr>
              <a:t>lift equals gravity and thrust equals drag.  Any inequality between thrust and drag, while maintaining straight and level flight, will result in acceleration or deceleration until the two forces again become balanced.  As well, an inequality between lift and weight, will cause the airplane to climb up or come down.</a:t>
            </a:r>
          </a:p>
          <a:p>
            <a:endParaRPr lang="en-CA" sz="1200" kern="1200" baseline="0" dirty="0" smtClean="0">
              <a:solidFill>
                <a:schemeClr val="tx1"/>
              </a:solidFill>
              <a:latin typeface="+mn-lt"/>
              <a:ea typeface="+mn-ea"/>
              <a:cs typeface="+mn-cs"/>
            </a:endParaRPr>
          </a:p>
          <a:p>
            <a:r>
              <a:rPr lang="en-CA" dirty="0" smtClean="0"/>
              <a:t>People can't fly. If we jump up in the air, gravity pulls us back down.  </a:t>
            </a:r>
          </a:p>
          <a:p>
            <a:r>
              <a:rPr lang="en-CA" dirty="0" smtClean="0"/>
              <a:t>Our weight is caused by the pull of the Earth's gravity. Weight is the force with which gravity presses us against the ground.  And it is equal to mass X acceleration due to gravity which is 9.8 m/s</a:t>
            </a:r>
            <a:r>
              <a:rPr lang="en-CA" baseline="0" dirty="0" smtClean="0"/>
              <a:t> squared.</a:t>
            </a: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An aircraft can't float in the air like a balloon. It needs an extra force to keep it up.  Its wings are tilted and specially designed to give the extra force. The force is called lift.   And it is generated by the movement of</a:t>
            </a:r>
            <a:r>
              <a:rPr lang="en-CA" baseline="0" dirty="0" smtClean="0"/>
              <a:t> air above and below the wing.</a:t>
            </a:r>
            <a:endParaRPr lang="en-CA" dirty="0" smtClean="0"/>
          </a:p>
          <a:p>
            <a:endParaRPr lang="en-CA" sz="1200" kern="1200" baseline="0" dirty="0" smtClean="0">
              <a:solidFill>
                <a:schemeClr val="tx1"/>
              </a:solidFill>
              <a:latin typeface="+mn-lt"/>
              <a:ea typeface="+mn-ea"/>
              <a:cs typeface="+mn-cs"/>
            </a:endParaRPr>
          </a:p>
          <a:p>
            <a:endParaRPr lang="en-CA" sz="1200" kern="1200" baseline="0" dirty="0" smtClean="0">
              <a:solidFill>
                <a:schemeClr val="tx1"/>
              </a:solidFill>
              <a:latin typeface="+mn-lt"/>
              <a:ea typeface="+mn-ea"/>
              <a:cs typeface="+mn-cs"/>
            </a:endParaRPr>
          </a:p>
          <a:p>
            <a:r>
              <a:rPr lang="en-CA" b="1" dirty="0" smtClean="0"/>
              <a:t>Drag</a:t>
            </a:r>
            <a:r>
              <a:rPr lang="en-CA" b="0" dirty="0" smtClean="0"/>
              <a:t> is a </a:t>
            </a:r>
            <a:r>
              <a:rPr lang="en-CA" dirty="0" smtClean="0"/>
              <a:t>force that opposes</a:t>
            </a:r>
            <a:r>
              <a:rPr lang="en-CA" baseline="0" dirty="0" smtClean="0"/>
              <a:t> thrust.  It resists the movement of objects.</a:t>
            </a:r>
          </a:p>
          <a:p>
            <a:r>
              <a:rPr lang="en-CA" baseline="0" dirty="0" smtClean="0"/>
              <a:t>It is generated by air not flowing smoothly across the surface of the aircraft.  Drag is aligned with the direction of the airflow.</a:t>
            </a:r>
            <a:endParaRPr lang="en-CA" dirty="0" smtClean="0"/>
          </a:p>
          <a:p>
            <a:r>
              <a:rPr lang="en-CA" dirty="0" smtClean="0"/>
              <a:t>You can feel the force of drag when you walk through water.</a:t>
            </a:r>
          </a:p>
          <a:p>
            <a:endParaRPr lang="en-CA" dirty="0" smtClean="0"/>
          </a:p>
          <a:p>
            <a:r>
              <a:rPr lang="en-CA" b="1" dirty="0" smtClean="0"/>
              <a:t>Thrust</a:t>
            </a:r>
            <a:r>
              <a:rPr lang="en-CA" dirty="0" smtClean="0"/>
              <a:t> is a force that is generated by an airplane’s engines.</a:t>
            </a:r>
            <a:r>
              <a:rPr lang="en-CA" baseline="0" dirty="0" smtClean="0"/>
              <a:t>  Thrust is opposite to the direction of the airflow.</a:t>
            </a:r>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Since our airplane has a propeller, let’s see how a propeller generates thrust.</a:t>
            </a:r>
          </a:p>
          <a:p>
            <a:r>
              <a:rPr lang="en-CA" dirty="0" smtClean="0"/>
              <a:t>The engine turns the propeller. </a:t>
            </a:r>
          </a:p>
          <a:p>
            <a:r>
              <a:rPr lang="en-CA" dirty="0" smtClean="0"/>
              <a:t>The propeller is specially shaped to push the air backwards. This results in a reaction force on the propeller that moves the aircraft forwards. </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(Swimmers move forwards through the water in a similar way, by pushing water backwards). </a:t>
            </a:r>
          </a:p>
          <a:p>
            <a:endParaRPr lang="en-CA" dirty="0"/>
          </a:p>
        </p:txBody>
      </p:sp>
      <p:sp>
        <p:nvSpPr>
          <p:cNvPr id="4" name="Slide Number Placeholder 3"/>
          <p:cNvSpPr>
            <a:spLocks noGrp="1"/>
          </p:cNvSpPr>
          <p:nvPr>
            <p:ph type="sldNum" sz="quarter" idx="10"/>
          </p:nvPr>
        </p:nvSpPr>
        <p:spPr/>
        <p:txBody>
          <a:bodyPr/>
          <a:lstStyle/>
          <a:p>
            <a:fld id="{9CCC6DE3-0058-4C75-98E1-7426D5A24CC5}"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B9CFC1A-2BA7-4BAC-8D94-0B13ADA63CF2}" type="datetimeFigureOut">
              <a:rPr lang="en-US" smtClean="0"/>
              <a:pPr/>
              <a:t>4/15/2010</a:t>
            </a:fld>
            <a:endParaRPr lang="en-CA"/>
          </a:p>
        </p:txBody>
      </p:sp>
      <p:sp>
        <p:nvSpPr>
          <p:cNvPr id="17" name="Footer Placeholder 16"/>
          <p:cNvSpPr>
            <a:spLocks noGrp="1"/>
          </p:cNvSpPr>
          <p:nvPr>
            <p:ph type="ftr" sz="quarter" idx="11"/>
          </p:nvPr>
        </p:nvSpPr>
        <p:spPr>
          <a:xfrm>
            <a:off x="2898648" y="6355080"/>
            <a:ext cx="3474720" cy="365760"/>
          </a:xfrm>
        </p:spPr>
        <p:txBody>
          <a:bodyPr/>
          <a:lstStyle/>
          <a:p>
            <a:endParaRPr lang="en-CA"/>
          </a:p>
        </p:txBody>
      </p:sp>
      <p:sp>
        <p:nvSpPr>
          <p:cNvPr id="29" name="Slide Number Placeholder 28"/>
          <p:cNvSpPr>
            <a:spLocks noGrp="1"/>
          </p:cNvSpPr>
          <p:nvPr>
            <p:ph type="sldNum" sz="quarter" idx="12"/>
          </p:nvPr>
        </p:nvSpPr>
        <p:spPr>
          <a:xfrm>
            <a:off x="1216152" y="6355080"/>
            <a:ext cx="1219200" cy="365760"/>
          </a:xfrm>
        </p:spPr>
        <p:txBody>
          <a:bodyPr/>
          <a:lstStyle/>
          <a:p>
            <a:fld id="{559D2950-E036-4820-AF94-E74C8EADEEF5}" type="slidenum">
              <a:rPr lang="en-CA" smtClean="0"/>
              <a:pPr/>
              <a:t>‹#›</a:t>
            </a:fld>
            <a:endParaRPr lang="en-CA"/>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9CFC1A-2BA7-4BAC-8D94-0B13ADA63CF2}" type="datetimeFigureOut">
              <a:rPr lang="en-US" smtClean="0"/>
              <a:pPr/>
              <a:t>4/15/2010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9D2950-E036-4820-AF94-E74C8EADEEF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9CFC1A-2BA7-4BAC-8D94-0B13ADA63CF2}" type="datetimeFigureOut">
              <a:rPr lang="en-US" smtClean="0"/>
              <a:pPr/>
              <a:t>4/15/2010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9D2950-E036-4820-AF94-E74C8EADEEF5}" type="slidenum">
              <a:rPr lang="en-CA" smtClean="0"/>
              <a:pPr/>
              <a:t>‹#›</a:t>
            </a:fld>
            <a:endParaRPr lang="en-CA"/>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B9CFC1A-2BA7-4BAC-8D94-0B13ADA63CF2}" type="datetimeFigureOut">
              <a:rPr lang="en-US" smtClean="0"/>
              <a:pPr/>
              <a:t>4/15/2010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9D2950-E036-4820-AF94-E74C8EADEEF5}" type="slidenum">
              <a:rPr lang="en-CA" smtClean="0"/>
              <a:pPr/>
              <a:t>‹#›</a:t>
            </a:fld>
            <a:endParaRPr lang="en-CA"/>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B9CFC1A-2BA7-4BAC-8D94-0B13ADA63CF2}" type="datetimeFigureOut">
              <a:rPr lang="en-US" smtClean="0"/>
              <a:pPr/>
              <a:t>4/15/2010</a:t>
            </a:fld>
            <a:endParaRPr lang="en-CA"/>
          </a:p>
        </p:txBody>
      </p:sp>
      <p:sp>
        <p:nvSpPr>
          <p:cNvPr id="5" name="Footer Placeholder 4"/>
          <p:cNvSpPr>
            <a:spLocks noGrp="1"/>
          </p:cNvSpPr>
          <p:nvPr>
            <p:ph type="ftr" sz="quarter" idx="11"/>
          </p:nvPr>
        </p:nvSpPr>
        <p:spPr>
          <a:xfrm>
            <a:off x="2898648" y="6355080"/>
            <a:ext cx="3474720" cy="365760"/>
          </a:xfrm>
        </p:spPr>
        <p:txBody>
          <a:bodyPr/>
          <a:lstStyle/>
          <a:p>
            <a:endParaRPr lang="en-CA"/>
          </a:p>
        </p:txBody>
      </p:sp>
      <p:sp>
        <p:nvSpPr>
          <p:cNvPr id="6" name="Slide Number Placeholder 5"/>
          <p:cNvSpPr>
            <a:spLocks noGrp="1"/>
          </p:cNvSpPr>
          <p:nvPr>
            <p:ph type="sldNum" sz="quarter" idx="12"/>
          </p:nvPr>
        </p:nvSpPr>
        <p:spPr>
          <a:xfrm>
            <a:off x="1069848" y="6355080"/>
            <a:ext cx="1520952" cy="365760"/>
          </a:xfrm>
        </p:spPr>
        <p:txBody>
          <a:bodyPr/>
          <a:lstStyle/>
          <a:p>
            <a:fld id="{559D2950-E036-4820-AF94-E74C8EADEEF5}" type="slidenum">
              <a:rPr lang="en-CA" smtClean="0"/>
              <a:pPr/>
              <a:t>‹#›</a:t>
            </a:fld>
            <a:endParaRPr lang="en-CA"/>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B9CFC1A-2BA7-4BAC-8D94-0B13ADA63CF2}" type="datetimeFigureOut">
              <a:rPr lang="en-US" smtClean="0"/>
              <a:pPr/>
              <a:t>4/15/2010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9D2950-E036-4820-AF94-E74C8EADEEF5}" type="slidenum">
              <a:rPr lang="en-CA" smtClean="0"/>
              <a:pPr/>
              <a:t>‹#›</a:t>
            </a:fld>
            <a:endParaRPr lang="en-CA"/>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B9CFC1A-2BA7-4BAC-8D94-0B13ADA63CF2}" type="datetimeFigureOut">
              <a:rPr lang="en-US" smtClean="0"/>
              <a:pPr/>
              <a:t>4/15/2010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59D2950-E036-4820-AF94-E74C8EADEEF5}" type="slidenum">
              <a:rPr lang="en-CA" smtClean="0"/>
              <a:pPr/>
              <a:t>‹#›</a:t>
            </a:fld>
            <a:endParaRPr lang="en-CA"/>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9CFC1A-2BA7-4BAC-8D94-0B13ADA63CF2}" type="datetimeFigureOut">
              <a:rPr lang="en-US" smtClean="0"/>
              <a:pPr/>
              <a:t>4/15/2010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59D2950-E036-4820-AF94-E74C8EADEEF5}" type="slidenum">
              <a:rPr lang="en-CA" smtClean="0"/>
              <a:pPr/>
              <a:t>‹#›</a:t>
            </a:fld>
            <a:endParaRPr lang="en-CA"/>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CFC1A-2BA7-4BAC-8D94-0B13ADA63CF2}" type="datetimeFigureOut">
              <a:rPr lang="en-US" smtClean="0"/>
              <a:pPr/>
              <a:t>4/15/2010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59D2950-E036-4820-AF94-E74C8EADEEF5}" type="slidenum">
              <a:rPr lang="en-CA" smtClean="0"/>
              <a:pPr/>
              <a:t>‹#›</a:t>
            </a:fld>
            <a:endParaRPr lang="en-CA"/>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9CFC1A-2BA7-4BAC-8D94-0B13ADA63CF2}" type="datetimeFigureOut">
              <a:rPr lang="en-US" smtClean="0"/>
              <a:pPr/>
              <a:t>4/15/2010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9D2950-E036-4820-AF94-E74C8EADEEF5}" type="slidenum">
              <a:rPr lang="en-CA" smtClean="0"/>
              <a:pPr/>
              <a:t>‹#›</a:t>
            </a:fld>
            <a:endParaRPr lang="en-CA"/>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9CFC1A-2BA7-4BAC-8D94-0B13ADA63CF2}" type="datetimeFigureOut">
              <a:rPr lang="en-US" smtClean="0"/>
              <a:pPr/>
              <a:t>4/15/2010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9D2950-E036-4820-AF94-E74C8EADEEF5}" type="slidenum">
              <a:rPr lang="en-CA" smtClean="0"/>
              <a:pPr/>
              <a:t>‹#›</a:t>
            </a:fld>
            <a:endParaRPr lang="en-CA"/>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B9CFC1A-2BA7-4BAC-8D94-0B13ADA63CF2}" type="datetimeFigureOut">
              <a:rPr lang="en-US" smtClean="0"/>
              <a:pPr/>
              <a:t>4/15/2010</a:t>
            </a:fld>
            <a:endParaRPr lang="en-CA"/>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CA"/>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59D2950-E036-4820-AF94-E74C8EADEEF5}" type="slidenum">
              <a:rPr lang="en-CA" smtClean="0"/>
              <a:pPr/>
              <a:t>‹#›</a:t>
            </a:fld>
            <a:endParaRPr lang="en-CA"/>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Rubber Band Powered Airplanes</a:t>
            </a:r>
            <a:endParaRPr lang="en-CA" dirty="0"/>
          </a:p>
        </p:txBody>
      </p:sp>
      <p:pic>
        <p:nvPicPr>
          <p:cNvPr id="4" name="Picture Placeholder 4" descr="1R3HHK9_lg.jpg"/>
          <p:cNvPicPr>
            <a:picLocks noGrp="1" noChangeAspect="1"/>
          </p:cNvPicPr>
          <p:nvPr>
            <p:ph type="pic" idx="1"/>
          </p:nvPr>
        </p:nvPicPr>
        <p:blipFill>
          <a:blip r:embed="rId3" cstate="print"/>
          <a:srcRect t="24055" b="24055"/>
          <a:stretch>
            <a:fillRect/>
          </a:stretch>
        </p:blipFill>
        <p:spPr/>
      </p:pic>
      <p:sp>
        <p:nvSpPr>
          <p:cNvPr id="5" name="Text Placeholder 4"/>
          <p:cNvSpPr>
            <a:spLocks noGrp="1"/>
          </p:cNvSpPr>
          <p:nvPr>
            <p:ph type="body" sz="half" idx="2"/>
          </p:nvPr>
        </p:nvSpPr>
        <p:spPr/>
        <p:txBody>
          <a:bodyPr>
            <a:normAutofit fontScale="92500" lnSpcReduction="10000"/>
          </a:bodyPr>
          <a:lstStyle/>
          <a:p>
            <a:r>
              <a:rPr lang="en-CA" dirty="0" smtClean="0"/>
              <a:t>By Angela Coburn</a:t>
            </a:r>
          </a:p>
          <a:p>
            <a:r>
              <a:rPr lang="en-CA" dirty="0" smtClean="0"/>
              <a:t>University of British Columbia Department of Physics and Astronomy</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Energy</a:t>
            </a:r>
            <a:endParaRPr lang="en-CA" dirty="0"/>
          </a:p>
        </p:txBody>
      </p:sp>
      <p:sp>
        <p:nvSpPr>
          <p:cNvPr id="3" name="Content Placeholder 2"/>
          <p:cNvSpPr>
            <a:spLocks noGrp="1"/>
          </p:cNvSpPr>
          <p:nvPr>
            <p:ph sz="quarter" idx="1"/>
          </p:nvPr>
        </p:nvSpPr>
        <p:spPr/>
        <p:txBody>
          <a:bodyPr>
            <a:normAutofit/>
          </a:bodyPr>
          <a:lstStyle/>
          <a:p>
            <a:r>
              <a:rPr lang="en-CA" b="1" dirty="0" smtClean="0"/>
              <a:t>Energy:</a:t>
            </a:r>
            <a:r>
              <a:rPr lang="en-CA" dirty="0" smtClean="0"/>
              <a:t> The ability of an object do work.  Has units of Joule (J) or </a:t>
            </a:r>
            <a:r>
              <a:rPr lang="en-CA" dirty="0" err="1" smtClean="0"/>
              <a:t>newton</a:t>
            </a:r>
            <a:r>
              <a:rPr lang="en-CA" dirty="0" smtClean="0"/>
              <a:t>-meter (Nm).</a:t>
            </a:r>
          </a:p>
          <a:p>
            <a:pPr>
              <a:buNone/>
            </a:pPr>
            <a:endParaRPr lang="en-CA" dirty="0" smtClean="0"/>
          </a:p>
          <a:p>
            <a:r>
              <a:rPr lang="en-CA" b="1" dirty="0" smtClean="0"/>
              <a:t>Kinetic Energy:</a:t>
            </a:r>
            <a:r>
              <a:rPr lang="en-CA" dirty="0" smtClean="0"/>
              <a:t> Energy of motion.</a:t>
            </a:r>
          </a:p>
          <a:p>
            <a:endParaRPr lang="en-CA" dirty="0" smtClean="0"/>
          </a:p>
          <a:p>
            <a:pPr algn="ctr">
              <a:buNone/>
            </a:pPr>
            <a:r>
              <a:rPr lang="en-CA" dirty="0" smtClean="0"/>
              <a:t>KE=1/2mv</a:t>
            </a:r>
            <a:r>
              <a:rPr lang="en-CA" baseline="30000" dirty="0" smtClean="0"/>
              <a:t>2</a:t>
            </a:r>
          </a:p>
          <a:p>
            <a:pPr>
              <a:buNone/>
            </a:pPr>
            <a:endParaRPr lang="en-CA" baseline="30000" dirty="0" smtClean="0"/>
          </a:p>
          <a:p>
            <a:pPr>
              <a:buFont typeface="Wingdings" pitchFamily="2" charset="2"/>
              <a:buChar char="Ø"/>
            </a:pPr>
            <a:r>
              <a:rPr lang="en-CA" b="1" dirty="0" smtClean="0"/>
              <a:t>Potential Energy:</a:t>
            </a:r>
            <a:r>
              <a:rPr lang="en-CA" dirty="0" smtClean="0"/>
              <a:t> Stored energy.</a:t>
            </a:r>
          </a:p>
          <a:p>
            <a:pPr algn="ctr">
              <a:buNone/>
            </a:pPr>
            <a:r>
              <a:rPr lang="en-CA" dirty="0" err="1" smtClean="0"/>
              <a:t>U</a:t>
            </a:r>
            <a:r>
              <a:rPr lang="en-CA" baseline="-25000" dirty="0" err="1" smtClean="0"/>
              <a:t>g</a:t>
            </a:r>
            <a:r>
              <a:rPr lang="en-CA" dirty="0" smtClean="0"/>
              <a:t>=</a:t>
            </a:r>
            <a:r>
              <a:rPr lang="en-CA" dirty="0" err="1" smtClean="0"/>
              <a:t>mgh</a:t>
            </a:r>
            <a:endParaRPr lang="en-CA" dirty="0" smtClean="0"/>
          </a:p>
          <a:p>
            <a:pPr algn="ctr">
              <a:buNone/>
            </a:pPr>
            <a:endParaRPr lang="en-CA" dirty="0" smtClean="0"/>
          </a:p>
          <a:p>
            <a:pPr>
              <a:buNone/>
            </a:pP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Work and Energy</a:t>
            </a:r>
            <a:endParaRPr lang="en-CA" dirty="0"/>
          </a:p>
        </p:txBody>
      </p:sp>
      <p:sp>
        <p:nvSpPr>
          <p:cNvPr id="3" name="Content Placeholder 2"/>
          <p:cNvSpPr>
            <a:spLocks noGrp="1"/>
          </p:cNvSpPr>
          <p:nvPr>
            <p:ph sz="quarter" idx="1"/>
          </p:nvPr>
        </p:nvSpPr>
        <p:spPr/>
        <p:txBody>
          <a:bodyPr/>
          <a:lstStyle/>
          <a:p>
            <a:r>
              <a:rPr lang="en-CA" b="1" dirty="0" smtClean="0"/>
              <a:t>Work: </a:t>
            </a:r>
            <a:r>
              <a:rPr lang="en-CA" dirty="0" smtClean="0"/>
              <a:t> The amount of energy transferred by a force acting through a distance.   Unit of Joule (J).</a:t>
            </a:r>
          </a:p>
          <a:p>
            <a:pPr algn="ctr">
              <a:buNone/>
            </a:pPr>
            <a:endParaRPr lang="en-CA" b="1" dirty="0" smtClean="0"/>
          </a:p>
          <a:p>
            <a:pPr algn="ctr">
              <a:buNone/>
            </a:pPr>
            <a:r>
              <a:rPr lang="en-CA" dirty="0" smtClean="0"/>
              <a:t>W=</a:t>
            </a:r>
            <a:r>
              <a:rPr lang="en-CA" dirty="0" err="1" smtClean="0"/>
              <a:t>F</a:t>
            </a:r>
            <a:r>
              <a:rPr lang="en-CA" dirty="0" err="1" smtClean="0">
                <a:latin typeface="Calibri"/>
              </a:rPr>
              <a:t>∙</a:t>
            </a:r>
            <a:r>
              <a:rPr lang="en-CA" dirty="0" err="1" smtClean="0"/>
              <a:t>d</a:t>
            </a:r>
            <a:endParaRPr lang="en-CA" dirty="0" smtClean="0"/>
          </a:p>
          <a:p>
            <a:pPr algn="ctr">
              <a:buNone/>
            </a:pPr>
            <a:endParaRPr lang="en-CA" dirty="0" smtClean="0"/>
          </a:p>
          <a:p>
            <a:r>
              <a:rPr lang="en-CA" dirty="0" smtClean="0"/>
              <a:t>What about for our model airplane?</a:t>
            </a:r>
          </a:p>
          <a:p>
            <a:pPr algn="ctr">
              <a:buNone/>
            </a:pPr>
            <a:endParaRPr lang="en-C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Work Done by the Propeller</a:t>
            </a:r>
            <a:endParaRPr lang="en-CA" dirty="0"/>
          </a:p>
        </p:txBody>
      </p:sp>
      <p:sp>
        <p:nvSpPr>
          <p:cNvPr id="4" name="Content Placeholder 3"/>
          <p:cNvSpPr>
            <a:spLocks noGrp="1"/>
          </p:cNvSpPr>
          <p:nvPr>
            <p:ph sz="quarter" idx="1"/>
          </p:nvPr>
        </p:nvSpPr>
        <p:spPr/>
        <p:txBody>
          <a:bodyPr>
            <a:normAutofit/>
          </a:bodyPr>
          <a:lstStyle/>
          <a:p>
            <a:r>
              <a:rPr lang="en-CA" dirty="0" smtClean="0"/>
              <a:t>The distance around the edge of a circle (or any curvy shape) is the circumference:</a:t>
            </a:r>
          </a:p>
          <a:p>
            <a:pPr algn="ctr">
              <a:buNone/>
            </a:pPr>
            <a:r>
              <a:rPr lang="en-CA" dirty="0" smtClean="0"/>
              <a:t>C = 2</a:t>
            </a:r>
            <a:r>
              <a:rPr lang="el-GR" dirty="0" smtClean="0">
                <a:latin typeface="Calibri"/>
              </a:rPr>
              <a:t>π</a:t>
            </a:r>
            <a:r>
              <a:rPr lang="en-CA" dirty="0" smtClean="0">
                <a:latin typeface="Calibri"/>
              </a:rPr>
              <a:t>r</a:t>
            </a:r>
          </a:p>
          <a:p>
            <a:pPr>
              <a:buNone/>
            </a:pPr>
            <a:endParaRPr lang="en-CA" dirty="0" smtClean="0"/>
          </a:p>
          <a:p>
            <a:r>
              <a:rPr lang="en-CA" dirty="0" smtClean="0">
                <a:latin typeface="Calibri"/>
              </a:rPr>
              <a:t>We must also count the number of times the propeller travels around the circle.</a:t>
            </a:r>
          </a:p>
          <a:p>
            <a:pPr algn="ctr">
              <a:buNone/>
            </a:pPr>
            <a:r>
              <a:rPr lang="en-CA" dirty="0" smtClean="0">
                <a:latin typeface="Calibri"/>
              </a:rPr>
              <a:t>Distance = (2</a:t>
            </a:r>
            <a:r>
              <a:rPr lang="el-GR" dirty="0" smtClean="0">
                <a:latin typeface="Calibri"/>
              </a:rPr>
              <a:t>π</a:t>
            </a:r>
            <a:r>
              <a:rPr lang="en-CA" dirty="0" smtClean="0">
                <a:latin typeface="Calibri"/>
              </a:rPr>
              <a:t>r) x turns</a:t>
            </a:r>
          </a:p>
          <a:p>
            <a:endParaRPr lang="en-CA" dirty="0" smtClean="0">
              <a:latin typeface="Calibri"/>
            </a:endParaRPr>
          </a:p>
        </p:txBody>
      </p:sp>
      <p:pic>
        <p:nvPicPr>
          <p:cNvPr id="6" name="Content Placeholder 5" descr="circle.gif"/>
          <p:cNvPicPr>
            <a:picLocks noGrp="1" noChangeAspect="1"/>
          </p:cNvPicPr>
          <p:nvPr>
            <p:ph sz="quarter" idx="2"/>
          </p:nvPr>
        </p:nvPicPr>
        <p:blipFill>
          <a:blip r:embed="rId3" cstate="print"/>
          <a:stretch>
            <a:fillRect/>
          </a:stretch>
        </p:blipFill>
        <p:spPr>
          <a:xfrm>
            <a:off x="5072066" y="1714488"/>
            <a:ext cx="3429024" cy="3714776"/>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Power and Steady State</a:t>
            </a:r>
            <a:endParaRPr lang="en-CA" dirty="0"/>
          </a:p>
        </p:txBody>
      </p:sp>
      <p:sp>
        <p:nvSpPr>
          <p:cNvPr id="3" name="Content Placeholder 2"/>
          <p:cNvSpPr>
            <a:spLocks noGrp="1"/>
          </p:cNvSpPr>
          <p:nvPr>
            <p:ph sz="quarter" idx="1"/>
          </p:nvPr>
        </p:nvSpPr>
        <p:spPr/>
        <p:txBody>
          <a:bodyPr/>
          <a:lstStyle/>
          <a:p>
            <a:pPr>
              <a:buFont typeface="Wingdings" pitchFamily="2" charset="2"/>
              <a:buChar char="Ø"/>
            </a:pPr>
            <a:r>
              <a:rPr lang="en-CA" b="1" dirty="0" smtClean="0"/>
              <a:t>Power:</a:t>
            </a:r>
            <a:r>
              <a:rPr lang="en-CA" dirty="0" smtClean="0"/>
              <a:t>  The time rate of energy transfer.   Unit of Watt (W) or J/s.</a:t>
            </a:r>
          </a:p>
          <a:p>
            <a:pPr algn="ctr">
              <a:buNone/>
            </a:pPr>
            <a:endParaRPr lang="en-CA" b="1" dirty="0" smtClean="0"/>
          </a:p>
          <a:p>
            <a:pPr algn="ctr">
              <a:buNone/>
            </a:pPr>
            <a:r>
              <a:rPr lang="en-CA" dirty="0" smtClean="0"/>
              <a:t>P=W/t</a:t>
            </a:r>
          </a:p>
          <a:p>
            <a:pPr algn="ctr">
              <a:buNone/>
            </a:pPr>
            <a:endParaRPr lang="en-CA" dirty="0" smtClean="0"/>
          </a:p>
          <a:p>
            <a:pPr>
              <a:buFont typeface="Wingdings" pitchFamily="2" charset="2"/>
              <a:buChar char="Ø"/>
            </a:pPr>
            <a:r>
              <a:rPr lang="en-CA" b="1" dirty="0" smtClean="0"/>
              <a:t>Steady State:</a:t>
            </a:r>
            <a:r>
              <a:rPr lang="en-CA" dirty="0" smtClean="0"/>
              <a:t> </a:t>
            </a:r>
            <a:r>
              <a:rPr lang="en-CA" dirty="0" smtClean="0"/>
              <a:t>to maintain an aircraft in flight, the power input has to be equal to the power output to its surroundings.</a:t>
            </a:r>
            <a:endParaRPr lang="en-CA" b="1" dirty="0" smtClean="0"/>
          </a:p>
          <a:p>
            <a:pPr algn="ctr">
              <a:buNone/>
            </a:pPr>
            <a:endParaRPr lang="en-CA"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Calculations</a:t>
            </a:r>
            <a:endParaRPr lang="en-CA" dirty="0"/>
          </a:p>
        </p:txBody>
      </p:sp>
      <p:sp>
        <p:nvSpPr>
          <p:cNvPr id="3" name="Content Placeholder 2"/>
          <p:cNvSpPr>
            <a:spLocks noGrp="1"/>
          </p:cNvSpPr>
          <p:nvPr>
            <p:ph sz="quarter" idx="1"/>
          </p:nvPr>
        </p:nvSpPr>
        <p:spPr/>
        <p:txBody>
          <a:bodyPr/>
          <a:lstStyle/>
          <a:p>
            <a:r>
              <a:rPr lang="en-CA" dirty="0" smtClean="0"/>
              <a:t>Using some of the equations and concepts we have just learned, let’s calculate the potential energy stored in the rubber band.</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Our Model Airplane</a:t>
            </a:r>
            <a:endParaRPr lang="en-CA" dirty="0"/>
          </a:p>
        </p:txBody>
      </p:sp>
      <p:sp>
        <p:nvSpPr>
          <p:cNvPr id="3" name="Content Placeholder 2"/>
          <p:cNvSpPr>
            <a:spLocks noGrp="1"/>
          </p:cNvSpPr>
          <p:nvPr>
            <p:ph sz="quarter" idx="1"/>
          </p:nvPr>
        </p:nvSpPr>
        <p:spPr/>
        <p:txBody>
          <a:bodyPr/>
          <a:lstStyle/>
          <a:p>
            <a:r>
              <a:rPr lang="en-CA" dirty="0" smtClean="0"/>
              <a:t>Recall that the propeller provides the thrust to move the plane horizontally.</a:t>
            </a:r>
          </a:p>
          <a:p>
            <a:r>
              <a:rPr lang="en-CA" dirty="0" smtClean="0"/>
              <a:t>In the model, potential energy is stored in the twisted rubber band powering the propeller.</a:t>
            </a:r>
          </a:p>
          <a:p>
            <a:r>
              <a:rPr lang="en-CA" dirty="0" smtClean="0"/>
              <a:t>When the rubber band untwists, kinetic energy is released and work is done in turning the propeller.</a:t>
            </a:r>
          </a:p>
          <a:p>
            <a:r>
              <a:rPr lang="en-CA" dirty="0" smtClean="0"/>
              <a:t>Thus, the potential energy stored in the rubber band will be equal to the work.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Model Airplane</a:t>
            </a:r>
            <a:endParaRPr lang="en-CA" dirty="0"/>
          </a:p>
        </p:txBody>
      </p:sp>
      <p:sp>
        <p:nvSpPr>
          <p:cNvPr id="3" name="Content Placeholder 2"/>
          <p:cNvSpPr>
            <a:spLocks noGrp="1"/>
          </p:cNvSpPr>
          <p:nvPr>
            <p:ph sz="quarter" idx="1"/>
          </p:nvPr>
        </p:nvSpPr>
        <p:spPr/>
        <p:txBody>
          <a:bodyPr>
            <a:normAutofit/>
          </a:bodyPr>
          <a:lstStyle/>
          <a:p>
            <a:r>
              <a:rPr lang="en-CA" dirty="0" smtClean="0"/>
              <a:t>Recall that Work= Force X distance</a:t>
            </a:r>
          </a:p>
          <a:p>
            <a:r>
              <a:rPr lang="en-CA" dirty="0" smtClean="0"/>
              <a:t>How can we measure the force the rubber band exerts on the propeller?</a:t>
            </a:r>
          </a:p>
          <a:p>
            <a:pPr algn="ctr">
              <a:buNone/>
            </a:pPr>
            <a:r>
              <a:rPr lang="en-CA" dirty="0" smtClean="0"/>
              <a:t>F=mass x acceleration (9.8m/s</a:t>
            </a:r>
            <a:r>
              <a:rPr lang="en-CA" baseline="30000" dirty="0" smtClean="0"/>
              <a:t>2</a:t>
            </a:r>
            <a:r>
              <a:rPr lang="en-CA" dirty="0" smtClean="0"/>
              <a:t>)</a:t>
            </a:r>
          </a:p>
          <a:p>
            <a:pPr algn="ctr">
              <a:buNone/>
            </a:pPr>
            <a:endParaRPr lang="en-CA" dirty="0" smtClean="0"/>
          </a:p>
          <a:p>
            <a:pPr>
              <a:buFont typeface="Wingdings" pitchFamily="2" charset="2"/>
              <a:buChar char="Ø"/>
            </a:pPr>
            <a:r>
              <a:rPr lang="en-CA" dirty="0" smtClean="0"/>
              <a:t>What about the distance?</a:t>
            </a:r>
          </a:p>
          <a:p>
            <a:pPr algn="ctr">
              <a:buNone/>
            </a:pPr>
            <a:r>
              <a:rPr lang="en-CA" dirty="0" smtClean="0"/>
              <a:t>d= 2</a:t>
            </a:r>
            <a:r>
              <a:rPr lang="el-GR" dirty="0" smtClean="0">
                <a:latin typeface="Calibri"/>
              </a:rPr>
              <a:t>π</a:t>
            </a:r>
            <a:r>
              <a:rPr lang="en-CA" dirty="0" smtClean="0">
                <a:latin typeface="Calibri"/>
              </a:rPr>
              <a:t>r (number of turns)</a:t>
            </a:r>
          </a:p>
          <a:p>
            <a:pPr algn="ctr">
              <a:buNone/>
            </a:pPr>
            <a:endParaRPr lang="en-CA" dirty="0" smtClean="0">
              <a:latin typeface="Calibri"/>
            </a:endParaRPr>
          </a:p>
          <a:p>
            <a:pPr>
              <a:buFont typeface="Wingdings" pitchFamily="2" charset="2"/>
              <a:buChar char="Ø"/>
            </a:pPr>
            <a:r>
              <a:rPr lang="en-CA" dirty="0" smtClean="0">
                <a:latin typeface="Calibri"/>
              </a:rPr>
              <a:t>For our model:       W= F x (2</a:t>
            </a:r>
            <a:r>
              <a:rPr lang="el-GR" dirty="0" smtClean="0">
                <a:latin typeface="Calibri"/>
              </a:rPr>
              <a:t>π</a:t>
            </a:r>
            <a:r>
              <a:rPr lang="en-CA" dirty="0" smtClean="0">
                <a:latin typeface="Calibri"/>
              </a:rPr>
              <a:t>r) (number of turns)</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nvPr>
        </p:nvGraphicFramePr>
        <p:xfrm>
          <a:off x="571472" y="285728"/>
          <a:ext cx="8072438" cy="61563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Model Airplane</a:t>
            </a:r>
            <a:endParaRPr lang="en-CA" dirty="0"/>
          </a:p>
        </p:txBody>
      </p:sp>
      <p:sp>
        <p:nvSpPr>
          <p:cNvPr id="3" name="Content Placeholder 2"/>
          <p:cNvSpPr>
            <a:spLocks noGrp="1"/>
          </p:cNvSpPr>
          <p:nvPr>
            <p:ph sz="quarter" idx="1"/>
          </p:nvPr>
        </p:nvSpPr>
        <p:spPr/>
        <p:txBody>
          <a:bodyPr/>
          <a:lstStyle/>
          <a:p>
            <a:r>
              <a:rPr lang="en-CA" dirty="0" smtClean="0"/>
              <a:t>Why is the energy stored in the rubber band different when we measure it again after winding the propeller back down?</a:t>
            </a:r>
          </a:p>
          <a:p>
            <a:endParaRPr lang="en-CA" dirty="0" smtClean="0"/>
          </a:p>
          <a:p>
            <a:pPr algn="ctr">
              <a:buNone/>
            </a:pPr>
            <a:r>
              <a:rPr lang="en-CA" dirty="0" smtClean="0"/>
              <a:t>Some of the energy was lost to heat in the rubber band!</a:t>
            </a:r>
            <a:endParaRPr lang="en-CA"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Model Airplane</a:t>
            </a:r>
            <a:endParaRPr lang="en-CA" dirty="0"/>
          </a:p>
        </p:txBody>
      </p:sp>
      <p:sp>
        <p:nvSpPr>
          <p:cNvPr id="3" name="Content Placeholder 2"/>
          <p:cNvSpPr>
            <a:spLocks noGrp="1"/>
          </p:cNvSpPr>
          <p:nvPr>
            <p:ph sz="quarter" idx="1"/>
          </p:nvPr>
        </p:nvSpPr>
        <p:spPr/>
        <p:txBody>
          <a:bodyPr/>
          <a:lstStyle/>
          <a:p>
            <a:r>
              <a:rPr lang="en-CA" dirty="0" smtClean="0"/>
              <a:t>Now that we have calculated the work, let’s calculate the power.</a:t>
            </a:r>
          </a:p>
          <a:p>
            <a:r>
              <a:rPr lang="en-CA" dirty="0" smtClean="0"/>
              <a:t>How can we do this?</a:t>
            </a:r>
          </a:p>
          <a:p>
            <a:pPr>
              <a:buNone/>
            </a:pPr>
            <a:endParaRPr lang="en-CA" dirty="0" smtClean="0"/>
          </a:p>
          <a:p>
            <a:pPr algn="ctr">
              <a:buNone/>
            </a:pPr>
            <a:r>
              <a:rPr lang="en-CA" smtClean="0"/>
              <a:t>Power = Work/time</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Outline</a:t>
            </a:r>
            <a:endParaRPr lang="en-CA" dirty="0"/>
          </a:p>
        </p:txBody>
      </p:sp>
      <p:sp>
        <p:nvSpPr>
          <p:cNvPr id="6" name="Content Placeholder 5"/>
          <p:cNvSpPr>
            <a:spLocks noGrp="1"/>
          </p:cNvSpPr>
          <p:nvPr>
            <p:ph sz="quarter" idx="1"/>
          </p:nvPr>
        </p:nvSpPr>
        <p:spPr/>
        <p:txBody>
          <a:bodyPr>
            <a:normAutofit/>
          </a:bodyPr>
          <a:lstStyle/>
          <a:p>
            <a:r>
              <a:rPr lang="en-CA" dirty="0" smtClean="0"/>
              <a:t>History of Rubber Powered Aircraft</a:t>
            </a:r>
          </a:p>
          <a:p>
            <a:r>
              <a:rPr lang="en-CA" dirty="0" smtClean="0"/>
              <a:t>Newton’s Second and Third Law’s</a:t>
            </a:r>
          </a:p>
          <a:p>
            <a:r>
              <a:rPr lang="en-CA" dirty="0" smtClean="0"/>
              <a:t>Four Forces Acting on an Airplane</a:t>
            </a:r>
          </a:p>
          <a:p>
            <a:r>
              <a:rPr lang="en-CA" dirty="0" smtClean="0"/>
              <a:t>Energy, Work and Power</a:t>
            </a:r>
          </a:p>
          <a:p>
            <a:r>
              <a:rPr lang="en-CA" dirty="0" smtClean="0"/>
              <a:t>Transport Cost</a:t>
            </a:r>
          </a:p>
          <a:p>
            <a:r>
              <a:rPr lang="en-CA" dirty="0" smtClean="0"/>
              <a:t>Calculations</a:t>
            </a:r>
          </a:p>
          <a:p>
            <a:r>
              <a:rPr lang="en-CA" dirty="0" smtClean="0"/>
              <a:t>Building Airplanes</a:t>
            </a:r>
          </a:p>
          <a:p>
            <a:r>
              <a:rPr lang="en-CA" dirty="0" smtClean="0"/>
              <a:t>Summary</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14282" y="214290"/>
          <a:ext cx="8643998" cy="61436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Transport Cost</a:t>
            </a:r>
            <a:endParaRPr lang="en-CA" dirty="0"/>
          </a:p>
        </p:txBody>
      </p:sp>
      <p:sp>
        <p:nvSpPr>
          <p:cNvPr id="3" name="Content Placeholder 2"/>
          <p:cNvSpPr>
            <a:spLocks noGrp="1"/>
          </p:cNvSpPr>
          <p:nvPr>
            <p:ph sz="quarter" idx="1"/>
          </p:nvPr>
        </p:nvSpPr>
        <p:spPr/>
        <p:txBody>
          <a:bodyPr/>
          <a:lstStyle/>
          <a:p>
            <a:r>
              <a:rPr lang="en-CA" dirty="0" smtClean="0"/>
              <a:t>This is the most important measure of energy use in transportation.</a:t>
            </a:r>
          </a:p>
          <a:p>
            <a:r>
              <a:rPr lang="en-CA" dirty="0" smtClean="0"/>
              <a:t>Energy consumed per unit mass per unit distance travelled</a:t>
            </a:r>
            <a:r>
              <a:rPr lang="en-CA" dirty="0" smtClean="0"/>
              <a:t>.</a:t>
            </a:r>
          </a:p>
          <a:p>
            <a:r>
              <a:rPr lang="en-CA" dirty="0" smtClean="0"/>
              <a:t>Measure of energy.</a:t>
            </a:r>
            <a:endParaRPr lang="en-CA" dirty="0" smtClean="0"/>
          </a:p>
          <a:p>
            <a:r>
              <a:rPr lang="en-CA" dirty="0" smtClean="0"/>
              <a:t>Units of J/kg/m or kWh/tonne/km.</a:t>
            </a:r>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5720" y="285725"/>
          <a:ext cx="8572559" cy="6000797"/>
        </p:xfrm>
        <a:graphic>
          <a:graphicData uri="http://schemas.openxmlformats.org/drawingml/2006/table">
            <a:tbl>
              <a:tblPr/>
              <a:tblGrid>
                <a:gridCol w="776499"/>
                <a:gridCol w="1828751"/>
                <a:gridCol w="2412630"/>
                <a:gridCol w="1131034"/>
                <a:gridCol w="1233856"/>
                <a:gridCol w="1189789"/>
              </a:tblGrid>
              <a:tr h="545527">
                <a:tc gridSpan="2">
                  <a:txBody>
                    <a:bodyPr/>
                    <a:lstStyle/>
                    <a:p>
                      <a:pPr algn="l" fontAlgn="b"/>
                      <a:r>
                        <a:rPr lang="en-CA" sz="1400" b="0" i="0" u="none" strike="noStrike" dirty="0">
                          <a:solidFill>
                            <a:srgbClr val="000000"/>
                          </a:solidFill>
                          <a:latin typeface="Calibri"/>
                        </a:rPr>
                        <a:t>Transport cost of a model airplane</a:t>
                      </a:r>
                    </a:p>
                  </a:txBody>
                  <a:tcPr marL="9525" marR="9525" marT="9525" marB="0" anchor="b">
                    <a:lnL>
                      <a:noFill/>
                    </a:lnL>
                    <a:lnR>
                      <a:noFill/>
                    </a:lnR>
                    <a:lnT>
                      <a:noFill/>
                    </a:lnT>
                    <a:lnB>
                      <a:noFill/>
                    </a:lnB>
                    <a:solidFill>
                      <a:srgbClr val="FFFF00"/>
                    </a:solidFill>
                  </a:tcPr>
                </a:tc>
                <a:tc hMerge="1">
                  <a:txBody>
                    <a:bodyPr/>
                    <a:lstStyle/>
                    <a:p>
                      <a:endParaRPr lang="en-CA"/>
                    </a:p>
                  </a:txBody>
                  <a:tcPr/>
                </a:tc>
                <a:tc>
                  <a:txBody>
                    <a:bodyPr/>
                    <a:lstStyle/>
                    <a:p>
                      <a:pPr algn="l" fontAlgn="b"/>
                      <a:r>
                        <a:rPr lang="en-CA" sz="1400" b="0" i="0" u="none" strike="noStrike">
                          <a:solidFill>
                            <a:srgbClr val="000000"/>
                          </a:solidFill>
                          <a:latin typeface="Calibri"/>
                        </a:rPr>
                        <a:t> </a:t>
                      </a:r>
                    </a:p>
                  </a:txBody>
                  <a:tcPr marL="9525" marR="9525" marT="9525" marB="0" anchor="b">
                    <a:lnL>
                      <a:noFill/>
                    </a:lnL>
                    <a:lnR>
                      <a:noFill/>
                    </a:lnR>
                    <a:lnT>
                      <a:noFill/>
                    </a:lnT>
                    <a:lnB>
                      <a:noFill/>
                    </a:lnB>
                    <a:solidFill>
                      <a:srgbClr val="FFFF00"/>
                    </a:solidFill>
                  </a:tcPr>
                </a:tc>
                <a:tc>
                  <a:txBody>
                    <a:bodyPr/>
                    <a:lstStyle/>
                    <a:p>
                      <a:pPr algn="l" fontAlgn="b"/>
                      <a:r>
                        <a:rPr lang="en-CA" sz="1400" b="0" i="0" u="none" strike="noStrike">
                          <a:solidFill>
                            <a:srgbClr val="000000"/>
                          </a:solidFill>
                          <a:latin typeface="Calibri"/>
                        </a:rPr>
                        <a:t> </a:t>
                      </a:r>
                    </a:p>
                  </a:txBody>
                  <a:tcPr marL="9525" marR="9525" marT="9525" marB="0" anchor="b">
                    <a:lnL>
                      <a:noFill/>
                    </a:lnL>
                    <a:lnR>
                      <a:noFill/>
                    </a:lnR>
                    <a:lnT>
                      <a:noFill/>
                    </a:lnT>
                    <a:lnB>
                      <a:noFill/>
                    </a:lnB>
                    <a:solidFill>
                      <a:srgbClr val="FFFF00"/>
                    </a:solidFill>
                  </a:tcPr>
                </a:tc>
                <a:tc>
                  <a:txBody>
                    <a:bodyPr/>
                    <a:lstStyle/>
                    <a:p>
                      <a:pPr algn="l" fontAlgn="b"/>
                      <a:r>
                        <a:rPr lang="en-CA" sz="1400" b="0" i="0" u="none" strike="noStrike">
                          <a:solidFill>
                            <a:srgbClr val="000000"/>
                          </a:solidFill>
                          <a:latin typeface="Calibri"/>
                        </a:rPr>
                        <a:t> </a:t>
                      </a:r>
                    </a:p>
                  </a:txBody>
                  <a:tcPr marL="9525" marR="9525" marT="9525" marB="0" anchor="b">
                    <a:lnL>
                      <a:noFill/>
                    </a:lnL>
                    <a:lnR>
                      <a:noFill/>
                    </a:lnR>
                    <a:lnT>
                      <a:noFill/>
                    </a:lnT>
                    <a:lnB>
                      <a:noFill/>
                    </a:lnB>
                    <a:solidFill>
                      <a:srgbClr val="FFFF00"/>
                    </a:solidFill>
                  </a:tcPr>
                </a:tc>
                <a:tc>
                  <a:txBody>
                    <a:bodyPr/>
                    <a:lstStyle/>
                    <a:p>
                      <a:pPr algn="l" fontAlgn="b"/>
                      <a:endParaRPr lang="en-CA" sz="1400" b="0" i="0" u="none" strike="noStrike">
                        <a:solidFill>
                          <a:srgbClr val="000000"/>
                        </a:solidFill>
                        <a:latin typeface="Calibri"/>
                      </a:endParaRPr>
                    </a:p>
                  </a:txBody>
                  <a:tcPr marL="9525" marR="9525" marT="9525" marB="0" anchor="b">
                    <a:lnL>
                      <a:noFill/>
                    </a:lnL>
                    <a:lnR>
                      <a:noFill/>
                    </a:lnR>
                    <a:lnT>
                      <a:noFill/>
                    </a:lnT>
                    <a:lnB>
                      <a:noFill/>
                    </a:lnB>
                  </a:tcPr>
                </a:tc>
              </a:tr>
              <a:tr h="545527">
                <a:tc>
                  <a:txBody>
                    <a:bodyPr/>
                    <a:lstStyle/>
                    <a:p>
                      <a:pPr algn="l" fontAlgn="b"/>
                      <a:endParaRPr lang="en-CA" sz="14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r>
              <a:tr h="545527">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r>
                        <a:rPr lang="en-CA" sz="1400" b="0" i="0" u="none" strike="noStrike" dirty="0">
                          <a:solidFill>
                            <a:schemeClr val="tx1"/>
                          </a:solidFill>
                          <a:latin typeface="Calibri"/>
                        </a:rPr>
                        <a:t>Distance travelled</a:t>
                      </a:r>
                    </a:p>
                  </a:txBody>
                  <a:tcPr marL="9525" marR="9525" marT="9525" marB="0" anchor="b">
                    <a:lnL>
                      <a:noFill/>
                    </a:lnL>
                    <a:lnR>
                      <a:noFill/>
                    </a:lnR>
                    <a:lnT>
                      <a:noFill/>
                    </a:lnT>
                    <a:lnB>
                      <a:noFill/>
                    </a:lnB>
                  </a:tcPr>
                </a:tc>
                <a:tc>
                  <a:txBody>
                    <a:bodyPr/>
                    <a:lstStyle/>
                    <a:p>
                      <a:pPr algn="l" fontAlgn="b"/>
                      <a:r>
                        <a:rPr lang="en-CA" sz="1400" b="0" i="0" u="none" strike="noStrike" dirty="0">
                          <a:solidFill>
                            <a:schemeClr val="tx1"/>
                          </a:solidFill>
                          <a:latin typeface="Calibri"/>
                        </a:rPr>
                        <a:t>Measurement</a:t>
                      </a:r>
                    </a:p>
                  </a:txBody>
                  <a:tcPr marL="9525" marR="9525" marT="9525" marB="0" anchor="b">
                    <a:lnL>
                      <a:noFill/>
                    </a:lnL>
                    <a:lnR>
                      <a:noFill/>
                    </a:lnR>
                    <a:lnT>
                      <a:noFill/>
                    </a:lnT>
                    <a:lnB>
                      <a:noFill/>
                    </a:lnB>
                  </a:tcPr>
                </a:tc>
                <a:tc>
                  <a:txBody>
                    <a:bodyPr/>
                    <a:lstStyle/>
                    <a:p>
                      <a:pPr algn="r" fontAlgn="b"/>
                      <a:r>
                        <a:rPr lang="en-CA" sz="1400" b="0" i="0" u="none" strike="noStrike">
                          <a:solidFill>
                            <a:schemeClr val="tx1"/>
                          </a:solidFill>
                          <a:latin typeface="Calibri"/>
                        </a:rPr>
                        <a:t>4.3</a:t>
                      </a:r>
                    </a:p>
                  </a:txBody>
                  <a:tcPr marL="9525" marR="9525" marT="9525" marB="0" anchor="b">
                    <a:lnL>
                      <a:noFill/>
                    </a:lnL>
                    <a:lnR>
                      <a:noFill/>
                    </a:lnR>
                    <a:lnT>
                      <a:noFill/>
                    </a:lnT>
                    <a:lnB>
                      <a:noFill/>
                    </a:lnB>
                  </a:tcPr>
                </a:tc>
                <a:tc>
                  <a:txBody>
                    <a:bodyPr/>
                    <a:lstStyle/>
                    <a:p>
                      <a:pPr algn="l" fontAlgn="b"/>
                      <a:r>
                        <a:rPr lang="en-CA" sz="1400" b="0" i="0" u="none" strike="noStrike">
                          <a:solidFill>
                            <a:schemeClr val="tx1"/>
                          </a:solidFill>
                          <a:latin typeface="Calibri"/>
                        </a:rPr>
                        <a:t>m</a:t>
                      </a: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r>
              <a:tr h="545527">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r>
                        <a:rPr lang="en-CA" sz="1400" b="0" i="0" u="none" strike="noStrike" dirty="0">
                          <a:solidFill>
                            <a:schemeClr val="tx1"/>
                          </a:solidFill>
                          <a:latin typeface="Calibri"/>
                        </a:rPr>
                        <a:t>Height drop</a:t>
                      </a:r>
                    </a:p>
                  </a:txBody>
                  <a:tcPr marL="9525" marR="9525" marT="9525" marB="0" anchor="b">
                    <a:lnL>
                      <a:noFill/>
                    </a:lnL>
                    <a:lnR>
                      <a:noFill/>
                    </a:lnR>
                    <a:lnT>
                      <a:noFill/>
                    </a:lnT>
                    <a:lnB>
                      <a:noFill/>
                    </a:lnB>
                  </a:tcPr>
                </a:tc>
                <a:tc>
                  <a:txBody>
                    <a:bodyPr/>
                    <a:lstStyle/>
                    <a:p>
                      <a:pPr algn="l" fontAlgn="b"/>
                      <a:r>
                        <a:rPr lang="en-CA" sz="1400" b="0" i="0" u="none" strike="noStrike" dirty="0">
                          <a:solidFill>
                            <a:schemeClr val="tx1"/>
                          </a:solidFill>
                          <a:latin typeface="Calibri"/>
                        </a:rPr>
                        <a:t>Measurement</a:t>
                      </a:r>
                    </a:p>
                  </a:txBody>
                  <a:tcPr marL="9525" marR="9525" marT="9525" marB="0" anchor="b">
                    <a:lnL>
                      <a:noFill/>
                    </a:lnL>
                    <a:lnR>
                      <a:noFill/>
                    </a:lnR>
                    <a:lnT>
                      <a:noFill/>
                    </a:lnT>
                    <a:lnB>
                      <a:noFill/>
                    </a:lnB>
                  </a:tcPr>
                </a:tc>
                <a:tc>
                  <a:txBody>
                    <a:bodyPr/>
                    <a:lstStyle/>
                    <a:p>
                      <a:pPr algn="r" fontAlgn="b"/>
                      <a:r>
                        <a:rPr lang="en-CA" sz="1400" b="0" i="0" u="none" strike="noStrike">
                          <a:solidFill>
                            <a:schemeClr val="tx1"/>
                          </a:solidFill>
                          <a:latin typeface="Calibri"/>
                        </a:rPr>
                        <a:t>1.4</a:t>
                      </a:r>
                    </a:p>
                  </a:txBody>
                  <a:tcPr marL="9525" marR="9525" marT="9525" marB="0" anchor="b">
                    <a:lnL>
                      <a:noFill/>
                    </a:lnL>
                    <a:lnR>
                      <a:noFill/>
                    </a:lnR>
                    <a:lnT>
                      <a:noFill/>
                    </a:lnT>
                    <a:lnB>
                      <a:noFill/>
                    </a:lnB>
                  </a:tcPr>
                </a:tc>
                <a:tc>
                  <a:txBody>
                    <a:bodyPr/>
                    <a:lstStyle/>
                    <a:p>
                      <a:pPr algn="l" fontAlgn="b"/>
                      <a:r>
                        <a:rPr lang="en-CA" sz="1400" b="0" i="0" u="none" strike="noStrike">
                          <a:solidFill>
                            <a:schemeClr val="tx1"/>
                          </a:solidFill>
                          <a:latin typeface="Calibri"/>
                        </a:rPr>
                        <a:t>m</a:t>
                      </a: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r>
              <a:tr h="545527">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r>
                        <a:rPr lang="en-CA" sz="1400" b="0" i="0" u="none" strike="noStrike">
                          <a:solidFill>
                            <a:schemeClr val="tx1"/>
                          </a:solidFill>
                          <a:latin typeface="Calibri"/>
                        </a:rPr>
                        <a:t>Glide slope</a:t>
                      </a:r>
                    </a:p>
                  </a:txBody>
                  <a:tcPr marL="9525" marR="9525" marT="9525" marB="0" anchor="b">
                    <a:lnL>
                      <a:noFill/>
                    </a:lnL>
                    <a:lnR>
                      <a:noFill/>
                    </a:lnR>
                    <a:lnT>
                      <a:noFill/>
                    </a:lnT>
                    <a:lnB>
                      <a:noFill/>
                    </a:lnB>
                  </a:tcPr>
                </a:tc>
                <a:tc>
                  <a:txBody>
                    <a:bodyPr/>
                    <a:lstStyle/>
                    <a:p>
                      <a:pPr algn="l" fontAlgn="b"/>
                      <a:r>
                        <a:rPr lang="en-CA" sz="1400" b="0" i="0" u="none" strike="noStrike" dirty="0">
                          <a:solidFill>
                            <a:schemeClr val="tx1"/>
                          </a:solidFill>
                          <a:latin typeface="Calibri"/>
                        </a:rPr>
                        <a:t>Height/Distance</a:t>
                      </a:r>
                    </a:p>
                  </a:txBody>
                  <a:tcPr marL="9525" marR="9525" marT="9525" marB="0" anchor="b">
                    <a:lnL>
                      <a:noFill/>
                    </a:lnL>
                    <a:lnR>
                      <a:noFill/>
                    </a:lnR>
                    <a:lnT>
                      <a:noFill/>
                    </a:lnT>
                    <a:lnB>
                      <a:noFill/>
                    </a:lnB>
                  </a:tcPr>
                </a:tc>
                <a:tc>
                  <a:txBody>
                    <a:bodyPr/>
                    <a:lstStyle/>
                    <a:p>
                      <a:pPr algn="r" fontAlgn="b"/>
                      <a:r>
                        <a:rPr lang="en-CA" sz="1400" b="0" i="0" u="none" strike="noStrike">
                          <a:solidFill>
                            <a:schemeClr val="tx1"/>
                          </a:solidFill>
                          <a:latin typeface="Calibri"/>
                        </a:rPr>
                        <a:t>0.325581395</a:t>
                      </a: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r>
              <a:tr h="545527">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r>
                        <a:rPr lang="en-CA" sz="1400" b="0" i="0" u="none" strike="noStrike">
                          <a:solidFill>
                            <a:schemeClr val="tx1"/>
                          </a:solidFill>
                          <a:latin typeface="Calibri"/>
                        </a:rPr>
                        <a:t>g</a:t>
                      </a:r>
                    </a:p>
                  </a:txBody>
                  <a:tcPr marL="9525" marR="9525" marT="9525" marB="0" anchor="b">
                    <a:lnL>
                      <a:noFill/>
                    </a:lnL>
                    <a:lnR>
                      <a:noFill/>
                    </a:lnR>
                    <a:lnT>
                      <a:noFill/>
                    </a:lnT>
                    <a:lnB>
                      <a:noFill/>
                    </a:lnB>
                  </a:tcPr>
                </a:tc>
                <a:tc>
                  <a:txBody>
                    <a:bodyPr/>
                    <a:lstStyle/>
                    <a:p>
                      <a:pPr algn="l" fontAlgn="b"/>
                      <a:endParaRPr lang="en-CA" sz="14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r" fontAlgn="b"/>
                      <a:r>
                        <a:rPr lang="en-CA" sz="1400" b="0" i="0" u="none" strike="noStrike" dirty="0">
                          <a:solidFill>
                            <a:schemeClr val="tx1"/>
                          </a:solidFill>
                          <a:latin typeface="Calibri"/>
                        </a:rPr>
                        <a:t>9.8</a:t>
                      </a:r>
                    </a:p>
                  </a:txBody>
                  <a:tcPr marL="9525" marR="9525" marT="9525" marB="0" anchor="b">
                    <a:lnL>
                      <a:noFill/>
                    </a:lnL>
                    <a:lnR>
                      <a:noFill/>
                    </a:lnR>
                    <a:lnT>
                      <a:noFill/>
                    </a:lnT>
                    <a:lnB>
                      <a:noFill/>
                    </a:lnB>
                  </a:tcPr>
                </a:tc>
                <a:tc>
                  <a:txBody>
                    <a:bodyPr/>
                    <a:lstStyle/>
                    <a:p>
                      <a:pPr algn="l" fontAlgn="b"/>
                      <a:r>
                        <a:rPr lang="en-CA" sz="1400" b="0" i="0" u="none" strike="noStrike">
                          <a:solidFill>
                            <a:schemeClr val="tx1"/>
                          </a:solidFill>
                          <a:latin typeface="Calibri"/>
                        </a:rPr>
                        <a:t>m/s2</a:t>
                      </a: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r>
              <a:tr h="545527">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r>
              <a:tr h="545527">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r>
                        <a:rPr lang="en-CA" sz="1400" b="0" i="0" u="none" strike="noStrike">
                          <a:solidFill>
                            <a:schemeClr val="tx1"/>
                          </a:solidFill>
                          <a:latin typeface="Calibri"/>
                        </a:rPr>
                        <a:t>Transport cost</a:t>
                      </a:r>
                    </a:p>
                  </a:txBody>
                  <a:tcPr marL="9525" marR="9525" marT="9525" marB="0" anchor="b">
                    <a:lnL>
                      <a:noFill/>
                    </a:lnL>
                    <a:lnR>
                      <a:noFill/>
                    </a:lnR>
                    <a:lnT>
                      <a:noFill/>
                    </a:lnT>
                    <a:lnB>
                      <a:noFill/>
                    </a:lnB>
                  </a:tcPr>
                </a:tc>
                <a:tc>
                  <a:txBody>
                    <a:bodyPr/>
                    <a:lstStyle/>
                    <a:p>
                      <a:pPr algn="l" fontAlgn="b"/>
                      <a:r>
                        <a:rPr lang="en-CA" sz="1400" b="0" i="0" u="none" strike="noStrike" dirty="0">
                          <a:solidFill>
                            <a:schemeClr val="tx1"/>
                          </a:solidFill>
                          <a:latin typeface="Calibri"/>
                        </a:rPr>
                        <a:t> =PE/ </a:t>
                      </a:r>
                      <a:r>
                        <a:rPr lang="en-CA" sz="1400" b="0" i="0" u="none" strike="noStrike" dirty="0" err="1">
                          <a:solidFill>
                            <a:schemeClr val="tx1"/>
                          </a:solidFill>
                          <a:latin typeface="Calibri"/>
                        </a:rPr>
                        <a:t>mgh</a:t>
                      </a:r>
                      <a:r>
                        <a:rPr lang="en-CA" sz="1400" b="0" i="0" u="none" strike="noStrike" dirty="0">
                          <a:solidFill>
                            <a:schemeClr val="tx1"/>
                          </a:solidFill>
                          <a:latin typeface="Calibri"/>
                        </a:rPr>
                        <a:t>/</a:t>
                      </a:r>
                      <a:r>
                        <a:rPr lang="en-CA" sz="1400" b="0" i="0" u="none" strike="noStrike" dirty="0">
                          <a:solidFill>
                            <a:schemeClr val="tx1"/>
                          </a:solidFill>
                          <a:latin typeface="Sans"/>
                        </a:rPr>
                        <a:t>d</a:t>
                      </a:r>
                      <a:r>
                        <a:rPr lang="en-CA" sz="1400" b="0" i="0" u="none" strike="noStrike" dirty="0">
                          <a:solidFill>
                            <a:schemeClr val="tx1"/>
                          </a:solidFill>
                          <a:latin typeface="Calibri"/>
                        </a:rPr>
                        <a:t> = g*(glide slope)</a:t>
                      </a:r>
                    </a:p>
                  </a:txBody>
                  <a:tcPr marL="9525" marR="9525" marT="9525" marB="0" anchor="b">
                    <a:lnL>
                      <a:noFill/>
                    </a:lnL>
                    <a:lnR>
                      <a:noFill/>
                    </a:lnR>
                    <a:lnT>
                      <a:noFill/>
                    </a:lnT>
                    <a:lnB>
                      <a:noFill/>
                    </a:lnB>
                  </a:tcPr>
                </a:tc>
                <a:tc>
                  <a:txBody>
                    <a:bodyPr/>
                    <a:lstStyle/>
                    <a:p>
                      <a:pPr algn="r" fontAlgn="b"/>
                      <a:r>
                        <a:rPr lang="en-CA" sz="1400" b="0" i="0" u="none" strike="noStrike" dirty="0">
                          <a:solidFill>
                            <a:schemeClr val="tx1"/>
                          </a:solidFill>
                          <a:latin typeface="Calibri"/>
                        </a:rPr>
                        <a:t>3.190697674</a:t>
                      </a:r>
                    </a:p>
                  </a:txBody>
                  <a:tcPr marL="9525" marR="9525" marT="9525" marB="0" anchor="b">
                    <a:lnL>
                      <a:noFill/>
                    </a:lnL>
                    <a:lnR>
                      <a:noFill/>
                    </a:lnR>
                    <a:lnT>
                      <a:noFill/>
                    </a:lnT>
                    <a:lnB>
                      <a:noFill/>
                    </a:lnB>
                  </a:tcPr>
                </a:tc>
                <a:tc>
                  <a:txBody>
                    <a:bodyPr/>
                    <a:lstStyle/>
                    <a:p>
                      <a:pPr algn="l" fontAlgn="b"/>
                      <a:r>
                        <a:rPr lang="en-CA" sz="1400" b="0" i="0" u="none" strike="noStrike" dirty="0">
                          <a:solidFill>
                            <a:schemeClr val="tx1"/>
                          </a:solidFill>
                          <a:latin typeface="Calibri"/>
                        </a:rPr>
                        <a:t>J/kg/m</a:t>
                      </a:r>
                    </a:p>
                  </a:txBody>
                  <a:tcPr marL="9525" marR="9525" marT="9525" marB="0" anchor="b">
                    <a:lnL>
                      <a:noFill/>
                    </a:lnL>
                    <a:lnR>
                      <a:noFill/>
                    </a:lnR>
                    <a:lnT>
                      <a:noFill/>
                    </a:lnT>
                    <a:lnB>
                      <a:noFill/>
                    </a:lnB>
                  </a:tcPr>
                </a:tc>
                <a:tc>
                  <a:txBody>
                    <a:bodyPr/>
                    <a:lstStyle/>
                    <a:p>
                      <a:pPr algn="l" fontAlgn="b"/>
                      <a:r>
                        <a:rPr lang="en-CA" sz="1400" b="0" i="0" u="none" strike="noStrike">
                          <a:solidFill>
                            <a:schemeClr val="tx1"/>
                          </a:solidFill>
                          <a:latin typeface="Calibri"/>
                        </a:rPr>
                        <a:t>MJ/tonne/km</a:t>
                      </a:r>
                    </a:p>
                  </a:txBody>
                  <a:tcPr marL="9525" marR="9525" marT="9525" marB="0" anchor="b">
                    <a:lnL>
                      <a:noFill/>
                    </a:lnL>
                    <a:lnR>
                      <a:noFill/>
                    </a:lnR>
                    <a:lnT>
                      <a:noFill/>
                    </a:lnT>
                    <a:lnB>
                      <a:noFill/>
                    </a:lnB>
                  </a:tcPr>
                </a:tc>
              </a:tr>
              <a:tr h="545527">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r>
                        <a:rPr lang="en-CA" sz="1400" b="0" i="0" u="none" strike="noStrike">
                          <a:solidFill>
                            <a:schemeClr val="tx1"/>
                          </a:solidFill>
                          <a:latin typeface="Calibri"/>
                        </a:rPr>
                        <a:t>Transport cost</a:t>
                      </a: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r" fontAlgn="b"/>
                      <a:r>
                        <a:rPr lang="en-CA" sz="1400" b="0" i="0" u="none" strike="noStrike" dirty="0">
                          <a:solidFill>
                            <a:schemeClr val="tx1"/>
                          </a:solidFill>
                          <a:latin typeface="Calibri"/>
                        </a:rPr>
                        <a:t>0.89</a:t>
                      </a:r>
                    </a:p>
                  </a:txBody>
                  <a:tcPr marL="9525" marR="9525" marT="9525" marB="0" anchor="b">
                    <a:lnL>
                      <a:noFill/>
                    </a:lnL>
                    <a:lnR>
                      <a:noFill/>
                    </a:lnR>
                    <a:lnT>
                      <a:noFill/>
                    </a:lnT>
                    <a:lnB>
                      <a:noFill/>
                    </a:lnB>
                  </a:tcPr>
                </a:tc>
                <a:tc>
                  <a:txBody>
                    <a:bodyPr/>
                    <a:lstStyle/>
                    <a:p>
                      <a:pPr algn="l" fontAlgn="b"/>
                      <a:r>
                        <a:rPr lang="en-CA" sz="1400" b="0" i="0" u="none" strike="noStrike" dirty="0">
                          <a:solidFill>
                            <a:schemeClr val="tx1"/>
                          </a:solidFill>
                          <a:latin typeface="Calibri"/>
                        </a:rPr>
                        <a:t>kWh/tonne/km</a:t>
                      </a:r>
                    </a:p>
                  </a:txBody>
                  <a:tcPr marL="9525" marR="9525" marT="9525" marB="0" anchor="b">
                    <a:lnL>
                      <a:noFill/>
                    </a:lnL>
                    <a:lnR>
                      <a:noFill/>
                    </a:lnR>
                    <a:lnT>
                      <a:noFill/>
                    </a:lnT>
                    <a:lnB>
                      <a:noFill/>
                    </a:lnB>
                  </a:tcPr>
                </a:tc>
                <a:tc>
                  <a:txBody>
                    <a:bodyPr/>
                    <a:lstStyle/>
                    <a:p>
                      <a:pPr algn="l" fontAlgn="b"/>
                      <a:endParaRPr lang="en-CA" sz="1400" b="0" i="0" u="none" strike="noStrike" dirty="0">
                        <a:solidFill>
                          <a:schemeClr val="tx1"/>
                        </a:solidFill>
                        <a:latin typeface="Calibri"/>
                      </a:endParaRPr>
                    </a:p>
                  </a:txBody>
                  <a:tcPr marL="9525" marR="9525" marT="9525" marB="0" anchor="b">
                    <a:lnL>
                      <a:noFill/>
                    </a:lnL>
                    <a:lnR>
                      <a:noFill/>
                    </a:lnR>
                    <a:lnT>
                      <a:noFill/>
                    </a:lnT>
                    <a:lnB>
                      <a:noFill/>
                    </a:lnB>
                  </a:tcPr>
                </a:tc>
              </a:tr>
              <a:tr h="545527">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l" fontAlgn="b"/>
                      <a:endParaRPr lang="en-CA" sz="1400" b="0" i="0" u="none" strike="noStrike" dirty="0">
                        <a:solidFill>
                          <a:schemeClr val="tx1"/>
                        </a:solidFill>
                        <a:latin typeface="Calibri"/>
                      </a:endParaRPr>
                    </a:p>
                  </a:txBody>
                  <a:tcPr marL="9525" marR="9525" marT="9525" marB="0" anchor="b">
                    <a:lnL>
                      <a:noFill/>
                    </a:lnL>
                    <a:lnR>
                      <a:noFill/>
                    </a:lnR>
                    <a:lnT>
                      <a:noFill/>
                    </a:lnT>
                    <a:lnB>
                      <a:noFill/>
                    </a:lnB>
                  </a:tcPr>
                </a:tc>
              </a:tr>
              <a:tr h="545527">
                <a:tc gridSpan="3">
                  <a:txBody>
                    <a:bodyPr/>
                    <a:lstStyle/>
                    <a:p>
                      <a:pPr algn="l" fontAlgn="b"/>
                      <a:r>
                        <a:rPr lang="en-CA" sz="1400" b="0" i="0" u="none" strike="noStrike">
                          <a:solidFill>
                            <a:srgbClr val="000000"/>
                          </a:solidFill>
                          <a:latin typeface="Calibri"/>
                        </a:rPr>
                        <a:t>Transport Cost of 747 is 0.5 kWh/tonne/km</a:t>
                      </a:r>
                    </a:p>
                  </a:txBody>
                  <a:tcPr marL="9525" marR="9525" marT="9525" marB="0" anchor="b">
                    <a:lnL>
                      <a:noFill/>
                    </a:lnL>
                    <a:lnR>
                      <a:noFill/>
                    </a:lnR>
                    <a:lnT>
                      <a:noFill/>
                    </a:lnT>
                    <a:lnB>
                      <a:noFill/>
                    </a:lnB>
                    <a:solidFill>
                      <a:srgbClr val="FFFF00"/>
                    </a:solidFill>
                  </a:tcPr>
                </a:tc>
                <a:tc hMerge="1">
                  <a:txBody>
                    <a:bodyPr/>
                    <a:lstStyle/>
                    <a:p>
                      <a:endParaRPr lang="en-CA"/>
                    </a:p>
                  </a:txBody>
                  <a:tcPr/>
                </a:tc>
                <a:tc hMerge="1">
                  <a:txBody>
                    <a:bodyPr/>
                    <a:lstStyle/>
                    <a:p>
                      <a:endParaRPr lang="en-CA"/>
                    </a:p>
                  </a:txBody>
                  <a:tcPr/>
                </a:tc>
                <a:tc>
                  <a:txBody>
                    <a:bodyPr/>
                    <a:lstStyle/>
                    <a:p>
                      <a:pPr algn="l" fontAlgn="b"/>
                      <a:r>
                        <a:rPr lang="en-CA" sz="1400" b="0" i="0" u="none" strike="noStrike">
                          <a:solidFill>
                            <a:srgbClr val="000000"/>
                          </a:solidFill>
                          <a:latin typeface="Calibri"/>
                        </a:rPr>
                        <a:t> </a:t>
                      </a:r>
                    </a:p>
                  </a:txBody>
                  <a:tcPr marL="9525" marR="9525" marT="9525" marB="0" anchor="b">
                    <a:lnL>
                      <a:noFill/>
                    </a:lnL>
                    <a:lnR>
                      <a:noFill/>
                    </a:lnR>
                    <a:lnT>
                      <a:noFill/>
                    </a:lnT>
                    <a:lnB>
                      <a:noFill/>
                    </a:lnB>
                    <a:solidFill>
                      <a:srgbClr val="FFFF00"/>
                    </a:solidFill>
                  </a:tcPr>
                </a:tc>
                <a:tc>
                  <a:txBody>
                    <a:bodyPr/>
                    <a:lstStyle/>
                    <a:p>
                      <a:pPr algn="l" fontAlgn="b"/>
                      <a:r>
                        <a:rPr lang="en-CA" sz="1400" b="0" i="0" u="none" strike="noStrike" dirty="0">
                          <a:solidFill>
                            <a:srgbClr val="000000"/>
                          </a:solidFill>
                          <a:latin typeface="Calibri"/>
                        </a:rPr>
                        <a:t> </a:t>
                      </a:r>
                    </a:p>
                  </a:txBody>
                  <a:tcPr marL="9525" marR="9525" marT="9525" marB="0" anchor="b">
                    <a:lnL>
                      <a:noFill/>
                    </a:lnL>
                    <a:lnR>
                      <a:noFill/>
                    </a:lnR>
                    <a:lnT>
                      <a:noFill/>
                    </a:lnT>
                    <a:lnB>
                      <a:noFill/>
                    </a:lnB>
                    <a:solidFill>
                      <a:srgbClr val="FFFF00"/>
                    </a:solidFill>
                  </a:tcPr>
                </a:tc>
                <a:tc>
                  <a:txBody>
                    <a:bodyPr/>
                    <a:lstStyle/>
                    <a:p>
                      <a:pPr algn="l" fontAlgn="b"/>
                      <a:endParaRPr lang="en-CA" sz="14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4294967295"/>
          </p:nvPr>
        </p:nvSpPr>
        <p:spPr>
          <a:xfrm>
            <a:off x="0" y="1219200"/>
            <a:ext cx="8229600" cy="4937125"/>
          </a:xfrm>
        </p:spPr>
        <p:txBody>
          <a:bodyPr>
            <a:normAutofit/>
          </a:bodyPr>
          <a:lstStyle/>
          <a:p>
            <a:pPr algn="ctr">
              <a:buNone/>
            </a:pPr>
            <a:r>
              <a:rPr lang="en-CA" sz="4800" dirty="0" smtClean="0"/>
              <a:t>Let’s build some airplanes!</a:t>
            </a:r>
            <a:endParaRPr lang="en-CA"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CA" dirty="0" smtClean="0"/>
              <a:t>History of Rubber Powered Aircraft</a:t>
            </a:r>
            <a:endParaRPr lang="en-CA" dirty="0"/>
          </a:p>
        </p:txBody>
      </p:sp>
      <p:sp>
        <p:nvSpPr>
          <p:cNvPr id="3" name="Content Placeholder 2"/>
          <p:cNvSpPr>
            <a:spLocks noGrp="1"/>
          </p:cNvSpPr>
          <p:nvPr>
            <p:ph sz="quarter" idx="1"/>
          </p:nvPr>
        </p:nvSpPr>
        <p:spPr/>
        <p:txBody>
          <a:bodyPr>
            <a:normAutofit/>
          </a:bodyPr>
          <a:lstStyle/>
          <a:p>
            <a:r>
              <a:rPr lang="en-CA" dirty="0" smtClean="0"/>
              <a:t>1903 – Wright brothers made the first human flight.</a:t>
            </a:r>
          </a:p>
          <a:p>
            <a:r>
              <a:rPr lang="en-CA" dirty="0" smtClean="0"/>
              <a:t>As children they received a rubber powered toy helicopter.</a:t>
            </a:r>
          </a:p>
          <a:p>
            <a:r>
              <a:rPr lang="en-CA" dirty="0" smtClean="0"/>
              <a:t>When they broke it they started building their own.</a:t>
            </a:r>
          </a:p>
          <a:p>
            <a:r>
              <a:rPr lang="en-CA" dirty="0" smtClean="0"/>
              <a:t>This began their life long interest in flight.</a:t>
            </a:r>
          </a:p>
          <a:p>
            <a:endParaRPr lang="en-CA" dirty="0" smtClean="0"/>
          </a:p>
          <a:p>
            <a:endParaRPr lang="en-CA" dirty="0"/>
          </a:p>
        </p:txBody>
      </p:sp>
      <p:pic>
        <p:nvPicPr>
          <p:cNvPr id="8" name="Content Placeholder 7" descr="WrightHeloVert_sm.jpg"/>
          <p:cNvPicPr>
            <a:picLocks noGrp="1" noChangeAspect="1"/>
          </p:cNvPicPr>
          <p:nvPr>
            <p:ph sz="quarter" idx="2"/>
          </p:nvPr>
        </p:nvPicPr>
        <p:blipFill>
          <a:blip r:embed="rId3" cstate="print"/>
          <a:stretch>
            <a:fillRect/>
          </a:stretch>
        </p:blipFill>
        <p:spPr>
          <a:xfrm>
            <a:off x="4857752" y="1643050"/>
            <a:ext cx="3500462" cy="4071966"/>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History of Rubber Powered Aircraft</a:t>
            </a:r>
            <a:endParaRPr lang="en-CA" dirty="0"/>
          </a:p>
        </p:txBody>
      </p:sp>
      <p:sp>
        <p:nvSpPr>
          <p:cNvPr id="3" name="Content Placeholder 2"/>
          <p:cNvSpPr>
            <a:spLocks noGrp="1"/>
          </p:cNvSpPr>
          <p:nvPr>
            <p:ph sz="quarter" idx="1"/>
          </p:nvPr>
        </p:nvSpPr>
        <p:spPr/>
        <p:txBody>
          <a:bodyPr>
            <a:normAutofit lnSpcReduction="10000"/>
          </a:bodyPr>
          <a:lstStyle/>
          <a:p>
            <a:r>
              <a:rPr lang="en-CA" sz="2800" dirty="0" smtClean="0"/>
              <a:t>1871- Alphonse </a:t>
            </a:r>
            <a:r>
              <a:rPr lang="en-CA" sz="2800" dirty="0" err="1" smtClean="0"/>
              <a:t>Penaud</a:t>
            </a:r>
            <a:r>
              <a:rPr lang="en-CA" sz="2800" dirty="0" smtClean="0"/>
              <a:t> flew a rubber-powered aircraft called the </a:t>
            </a:r>
            <a:r>
              <a:rPr lang="en-CA" sz="2800" dirty="0" err="1" smtClean="0"/>
              <a:t>planophore</a:t>
            </a:r>
            <a:r>
              <a:rPr lang="en-CA" sz="2800" dirty="0" smtClean="0"/>
              <a:t> for 131 feet in 11 seconds.</a:t>
            </a:r>
          </a:p>
          <a:p>
            <a:r>
              <a:rPr lang="en-CA" sz="2800" dirty="0" smtClean="0"/>
              <a:t>first really stable aircraft, making it one of the most important inventions leading up to the invention of the airplane. </a:t>
            </a:r>
          </a:p>
          <a:p>
            <a:endParaRPr lang="en-CA" dirty="0"/>
          </a:p>
        </p:txBody>
      </p:sp>
      <p:pic>
        <p:nvPicPr>
          <p:cNvPr id="5" name="Content Placeholder 4" descr="planophore.gif"/>
          <p:cNvPicPr>
            <a:picLocks noGrp="1" noChangeAspect="1"/>
          </p:cNvPicPr>
          <p:nvPr>
            <p:ph sz="quarter" idx="2"/>
          </p:nvPr>
        </p:nvPicPr>
        <p:blipFill>
          <a:blip r:embed="rId3" cstate="print"/>
          <a:stretch>
            <a:fillRect/>
          </a:stretch>
        </p:blipFill>
        <p:spPr>
          <a:xfrm>
            <a:off x="4643438" y="2071678"/>
            <a:ext cx="4143404" cy="307183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CA" dirty="0" smtClean="0"/>
              <a:t>History of Rubber Power Aircraft</a:t>
            </a:r>
            <a:endParaRPr lang="en-CA" dirty="0"/>
          </a:p>
        </p:txBody>
      </p:sp>
      <p:sp>
        <p:nvSpPr>
          <p:cNvPr id="3" name="Content Placeholder 2"/>
          <p:cNvSpPr>
            <a:spLocks noGrp="1"/>
          </p:cNvSpPr>
          <p:nvPr>
            <p:ph sz="quarter" idx="1"/>
          </p:nvPr>
        </p:nvSpPr>
        <p:spPr/>
        <p:txBody>
          <a:bodyPr>
            <a:normAutofit/>
          </a:bodyPr>
          <a:lstStyle/>
          <a:p>
            <a:r>
              <a:rPr lang="en-CA" sz="2800" dirty="0" smtClean="0"/>
              <a:t>Became an important research tool for aerodynamic engineers, as it allowed them to test numerous configurations of:</a:t>
            </a:r>
          </a:p>
          <a:p>
            <a:pPr lvl="1">
              <a:buFont typeface="Arial" pitchFamily="34" charset="0"/>
              <a:buChar char="•"/>
            </a:pPr>
            <a:r>
              <a:rPr lang="en-CA" sz="2800" dirty="0" smtClean="0"/>
              <a:t> wings</a:t>
            </a:r>
          </a:p>
          <a:p>
            <a:pPr lvl="1">
              <a:buFont typeface="Arial" pitchFamily="34" charset="0"/>
              <a:buChar char="•"/>
            </a:pPr>
            <a:r>
              <a:rPr lang="en-CA" sz="2800" dirty="0" smtClean="0"/>
              <a:t> rudders</a:t>
            </a:r>
          </a:p>
          <a:p>
            <a:pPr lvl="1">
              <a:buFont typeface="Arial" pitchFamily="34" charset="0"/>
              <a:buChar char="•"/>
            </a:pPr>
            <a:r>
              <a:rPr lang="en-CA" sz="2800" dirty="0" smtClean="0"/>
              <a:t> elevators</a:t>
            </a:r>
          </a:p>
          <a:p>
            <a:pPr lvl="1">
              <a:buFont typeface="Arial" pitchFamily="34" charset="0"/>
              <a:buChar char="•"/>
            </a:pPr>
            <a:r>
              <a:rPr lang="en-CA" sz="2800" dirty="0" smtClean="0"/>
              <a:t> fuselages for airworthiness</a:t>
            </a:r>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Newton’s Law’s of Motion</a:t>
            </a:r>
            <a:endParaRPr lang="en-CA" dirty="0"/>
          </a:p>
        </p:txBody>
      </p:sp>
      <p:sp>
        <p:nvSpPr>
          <p:cNvPr id="3" name="Content Placeholder 2"/>
          <p:cNvSpPr>
            <a:spLocks noGrp="1"/>
          </p:cNvSpPr>
          <p:nvPr>
            <p:ph sz="quarter" idx="1"/>
          </p:nvPr>
        </p:nvSpPr>
        <p:spPr/>
        <p:txBody>
          <a:bodyPr/>
          <a:lstStyle/>
          <a:p>
            <a:r>
              <a:rPr lang="en-CA" dirty="0" smtClean="0"/>
              <a:t>Newton’s second law states that if the forces on an object are unbalanced then its motion will change.  The bigger the force, the bigger the change in motion or acceleration.</a:t>
            </a:r>
          </a:p>
          <a:p>
            <a:endParaRPr lang="en-CA" dirty="0" smtClean="0"/>
          </a:p>
          <a:p>
            <a:pPr algn="ctr">
              <a:buNone/>
            </a:pPr>
            <a:r>
              <a:rPr lang="en-CA" dirty="0" smtClean="0"/>
              <a:t>F=ma</a:t>
            </a:r>
          </a:p>
          <a:p>
            <a:pPr algn="ctr">
              <a:buNone/>
            </a:pPr>
            <a:r>
              <a:rPr lang="en-CA" dirty="0" smtClean="0"/>
              <a:t>(Force= mass X acceleration)</a:t>
            </a:r>
          </a:p>
          <a:p>
            <a:pPr>
              <a:buNone/>
            </a:pPr>
            <a:endParaRPr lang="en-CA" dirty="0" smtClean="0"/>
          </a:p>
          <a:p>
            <a:pPr>
              <a:buNone/>
            </a:pPr>
            <a:endParaRPr lang="en-CA" dirty="0" smtClean="0"/>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Newton’s Law’s of Motion</a:t>
            </a:r>
            <a:endParaRPr lang="en-CA" dirty="0"/>
          </a:p>
        </p:txBody>
      </p:sp>
      <p:sp>
        <p:nvSpPr>
          <p:cNvPr id="3" name="Content Placeholder 2"/>
          <p:cNvSpPr>
            <a:spLocks noGrp="1"/>
          </p:cNvSpPr>
          <p:nvPr>
            <p:ph sz="quarter" idx="1"/>
          </p:nvPr>
        </p:nvSpPr>
        <p:spPr/>
        <p:txBody>
          <a:bodyPr/>
          <a:lstStyle/>
          <a:p>
            <a:r>
              <a:rPr lang="en-CA" dirty="0" smtClean="0"/>
              <a:t>Newton's Third Law of Motion says that when two objects push or pull against each other,</a:t>
            </a:r>
            <a:br>
              <a:rPr lang="en-CA" dirty="0" smtClean="0"/>
            </a:br>
            <a:r>
              <a:rPr lang="en-CA" dirty="0" smtClean="0"/>
              <a:t>the forces that they feel are equal and opposite.</a:t>
            </a:r>
            <a:endParaRPr lang="en-CA" dirty="0"/>
          </a:p>
        </p:txBody>
      </p:sp>
      <p:pic>
        <p:nvPicPr>
          <p:cNvPr id="5" name="Content Placeholder 4" descr="wall_push.gif"/>
          <p:cNvPicPr>
            <a:picLocks noGrp="1" noChangeAspect="1"/>
          </p:cNvPicPr>
          <p:nvPr>
            <p:ph sz="quarter" idx="2"/>
          </p:nvPr>
        </p:nvPicPr>
        <p:blipFill>
          <a:blip r:embed="rId3" cstate="print"/>
          <a:stretch>
            <a:fillRect/>
          </a:stretch>
        </p:blipFill>
        <p:spPr>
          <a:xfrm>
            <a:off x="5353050" y="1770062"/>
            <a:ext cx="2600325" cy="382905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Four Forces Acting on an Airplane</a:t>
            </a:r>
            <a:endParaRPr lang="en-CA" dirty="0"/>
          </a:p>
        </p:txBody>
      </p:sp>
      <p:pic>
        <p:nvPicPr>
          <p:cNvPr id="4" name="Content Placeholder 3" descr="airplane_forces.gif"/>
          <p:cNvPicPr>
            <a:picLocks noGrp="1" noChangeAspect="1"/>
          </p:cNvPicPr>
          <p:nvPr>
            <p:ph sz="quarter" idx="1"/>
          </p:nvPr>
        </p:nvPicPr>
        <p:blipFill>
          <a:blip r:embed="rId3" cstate="print"/>
          <a:stretch>
            <a:fillRect/>
          </a:stretch>
        </p:blipFill>
        <p:spPr>
          <a:xfrm>
            <a:off x="785786" y="1643050"/>
            <a:ext cx="7643866" cy="4714908"/>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CA" dirty="0" smtClean="0"/>
              <a:t>How does a propeller make the aircraft move forward?</a:t>
            </a:r>
            <a:endParaRPr lang="en-CA" dirty="0"/>
          </a:p>
        </p:txBody>
      </p:sp>
      <p:pic>
        <p:nvPicPr>
          <p:cNvPr id="10" name="Content Placeholder 9" descr="thrust.gif"/>
          <p:cNvPicPr>
            <a:picLocks noGrp="1" noChangeAspect="1"/>
          </p:cNvPicPr>
          <p:nvPr>
            <p:ph sz="quarter" idx="1"/>
          </p:nvPr>
        </p:nvPicPr>
        <p:blipFill>
          <a:blip r:embed="rId3" cstate="print"/>
          <a:stretch>
            <a:fillRect/>
          </a:stretch>
        </p:blipFill>
        <p:spPr>
          <a:xfrm>
            <a:off x="500034" y="1857364"/>
            <a:ext cx="3857652" cy="3500462"/>
          </a:xfrm>
        </p:spPr>
      </p:pic>
      <p:sp>
        <p:nvSpPr>
          <p:cNvPr id="9" name="Content Placeholder 8"/>
          <p:cNvSpPr>
            <a:spLocks noGrp="1"/>
          </p:cNvSpPr>
          <p:nvPr>
            <p:ph sz="quarter" idx="2"/>
          </p:nvPr>
        </p:nvSpPr>
        <p:spPr/>
        <p:txBody>
          <a:bodyPr>
            <a:normAutofit/>
          </a:bodyPr>
          <a:lstStyle/>
          <a:p>
            <a:r>
              <a:rPr lang="en-CA" dirty="0" smtClean="0"/>
              <a:t>The engine turns the propeller. </a:t>
            </a:r>
          </a:p>
          <a:p>
            <a:r>
              <a:rPr lang="en-CA" dirty="0" smtClean="0"/>
              <a:t>The propeller is specially shaped to push the air backwards. This results in a reaction force on the propeller that moves the aircraft forwards.  (Thrust).</a:t>
            </a:r>
          </a:p>
          <a:p>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1058</TotalTime>
  <Words>2225</Words>
  <Application>Microsoft Office PowerPoint</Application>
  <PresentationFormat>On-screen Show (4:3)</PresentationFormat>
  <Paragraphs>229</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Origin</vt:lpstr>
      <vt:lpstr>Rubber Band Powered Airplanes</vt:lpstr>
      <vt:lpstr>Outline</vt:lpstr>
      <vt:lpstr>History of Rubber Powered Aircraft</vt:lpstr>
      <vt:lpstr>History of Rubber Powered Aircraft</vt:lpstr>
      <vt:lpstr>History of Rubber Power Aircraft</vt:lpstr>
      <vt:lpstr>Newton’s Law’s of Motion</vt:lpstr>
      <vt:lpstr>Newton’s Law’s of Motion</vt:lpstr>
      <vt:lpstr>Four Forces Acting on an Airplane</vt:lpstr>
      <vt:lpstr>How does a propeller make the aircraft move forward?</vt:lpstr>
      <vt:lpstr>Energy</vt:lpstr>
      <vt:lpstr>Work and Energy</vt:lpstr>
      <vt:lpstr>Work Done by the Propeller</vt:lpstr>
      <vt:lpstr>Power and Steady State</vt:lpstr>
      <vt:lpstr>Calculations</vt:lpstr>
      <vt:lpstr>Our Model Airplane</vt:lpstr>
      <vt:lpstr>Model Airplane</vt:lpstr>
      <vt:lpstr>Slide 17</vt:lpstr>
      <vt:lpstr>Model Airplane</vt:lpstr>
      <vt:lpstr>Model Airplane</vt:lpstr>
      <vt:lpstr>Slide 20</vt:lpstr>
      <vt:lpstr>Transport Cost</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angie</dc:creator>
  <cp:lastModifiedBy>angie</cp:lastModifiedBy>
  <cp:revision>133</cp:revision>
  <dcterms:created xsi:type="dcterms:W3CDTF">2010-02-24T23:32:32Z</dcterms:created>
  <dcterms:modified xsi:type="dcterms:W3CDTF">2010-04-15T21:21:39Z</dcterms:modified>
</cp:coreProperties>
</file>