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90" r:id="rId9"/>
    <p:sldId id="262" r:id="rId10"/>
    <p:sldId id="266" r:id="rId11"/>
    <p:sldId id="274" r:id="rId12"/>
    <p:sldId id="275" r:id="rId13"/>
    <p:sldId id="267" r:id="rId14"/>
    <p:sldId id="276" r:id="rId15"/>
    <p:sldId id="277" r:id="rId16"/>
    <p:sldId id="268" r:id="rId17"/>
    <p:sldId id="271" r:id="rId18"/>
    <p:sldId id="270" r:id="rId19"/>
    <p:sldId id="273" r:id="rId20"/>
    <p:sldId id="279" r:id="rId21"/>
    <p:sldId id="280" r:id="rId22"/>
    <p:sldId id="289" r:id="rId23"/>
    <p:sldId id="281" r:id="rId24"/>
    <p:sldId id="282" r:id="rId25"/>
    <p:sldId id="285" r:id="rId26"/>
    <p:sldId id="286" r:id="rId27"/>
    <p:sldId id="287" r:id="rId28"/>
    <p:sldId id="288" r:id="rId29"/>
    <p:sldId id="284" r:id="rId30"/>
    <p:sldId id="29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832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49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70872-07D0-4F2F-A4B9-ED84CF536042}" type="datetimeFigureOut">
              <a:rPr lang="en-CA" smtClean="0"/>
              <a:pPr/>
              <a:t>12/04/2011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31B2E-314D-4FEC-AC00-C2A55FF1DA5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CE4D-517F-448A-9D67-47E301285362}" type="datetimeFigureOut">
              <a:rPr lang="en-CA" smtClean="0"/>
              <a:pPr/>
              <a:t>12/04/2011</a:t>
            </a:fld>
            <a:endParaRPr lang="en-CA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2368-53C9-4895-A4B0-0C0148682941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CE4D-517F-448A-9D67-47E301285362}" type="datetimeFigureOut">
              <a:rPr lang="en-CA" smtClean="0"/>
              <a:pPr/>
              <a:t>12/04/2011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2368-53C9-4895-A4B0-0C0148682941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CE4D-517F-448A-9D67-47E301285362}" type="datetimeFigureOut">
              <a:rPr lang="en-CA" smtClean="0"/>
              <a:pPr/>
              <a:t>12/04/2011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2368-53C9-4895-A4B0-0C0148682941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CE4D-517F-448A-9D67-47E301285362}" type="datetimeFigureOut">
              <a:rPr lang="en-CA" smtClean="0"/>
              <a:pPr/>
              <a:t>12/04/2011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2368-53C9-4895-A4B0-0C0148682941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CE4D-517F-448A-9D67-47E301285362}" type="datetimeFigureOut">
              <a:rPr lang="en-CA" smtClean="0"/>
              <a:pPr/>
              <a:t>12/04/2011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2368-53C9-4895-A4B0-0C0148682941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CE4D-517F-448A-9D67-47E301285362}" type="datetimeFigureOut">
              <a:rPr lang="en-CA" smtClean="0"/>
              <a:pPr/>
              <a:t>12/04/2011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2368-53C9-4895-A4B0-0C0148682941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CE4D-517F-448A-9D67-47E301285362}" type="datetimeFigureOut">
              <a:rPr lang="en-CA" smtClean="0"/>
              <a:pPr/>
              <a:t>12/04/2011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2368-53C9-4895-A4B0-0C0148682941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CE4D-517F-448A-9D67-47E301285362}" type="datetimeFigureOut">
              <a:rPr lang="en-CA" smtClean="0"/>
              <a:pPr/>
              <a:t>12/04/2011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2368-53C9-4895-A4B0-0C0148682941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CE4D-517F-448A-9D67-47E301285362}" type="datetimeFigureOut">
              <a:rPr lang="en-CA" smtClean="0"/>
              <a:pPr/>
              <a:t>12/04/2011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2368-53C9-4895-A4B0-0C0148682941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CE4D-517F-448A-9D67-47E301285362}" type="datetimeFigureOut">
              <a:rPr lang="en-CA" smtClean="0"/>
              <a:pPr/>
              <a:t>12/04/2011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2368-53C9-4895-A4B0-0C0148682941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CE4D-517F-448A-9D67-47E301285362}" type="datetimeFigureOut">
              <a:rPr lang="en-CA" smtClean="0"/>
              <a:pPr/>
              <a:t>12/04/2011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312368-53C9-4895-A4B0-0C0148682941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CECE4D-517F-448A-9D67-47E301285362}" type="datetimeFigureOut">
              <a:rPr lang="en-CA" smtClean="0"/>
              <a:pPr/>
              <a:t>12/04/2011</a:t>
            </a:fld>
            <a:endParaRPr lang="en-CA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312368-53C9-4895-A4B0-0C0148682941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brown.edu/confluence/display/PhysicsLabs/PHYS+0050+and+0070+Handouts" TargetMode="Externa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ogeeks.com/isaac-newto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academic.ru/dic.nsf/enwiki/19160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Fluid Flow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Paul Drosinis</a:t>
            </a:r>
          </a:p>
          <a:p>
            <a:r>
              <a:rPr lang="en-CA" dirty="0" smtClean="0"/>
              <a:t>UBC Phys 420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Stress and Shear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4032448" cy="4525963"/>
          </a:xfrm>
        </p:spPr>
        <p:txBody>
          <a:bodyPr>
            <a:normAutofit fontScale="92500" lnSpcReduction="10000"/>
          </a:bodyPr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sz="2800" dirty="0" smtClean="0"/>
              <a:t>Force in a fluid acts along the surface of each sheet and is proportional to the relative velocity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>
              <a:buNone/>
            </a:pPr>
            <a:r>
              <a:rPr lang="en-CA" dirty="0" smtClean="0"/>
              <a:t>  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132857"/>
            <a:ext cx="3853780" cy="324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5606" y="6488668"/>
            <a:ext cx="6778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http://www.britannica.com/EBchecked/topic/211272/fluid-mechanics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Finding Shear Force</a:t>
            </a:r>
            <a:endParaRPr lang="en-CA" dirty="0"/>
          </a:p>
        </p:txBody>
      </p:sp>
      <p:pic>
        <p:nvPicPr>
          <p:cNvPr id="2057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7308368" cy="331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005064"/>
            <a:ext cx="658074" cy="504056"/>
          </a:xfrm>
          <a:prstGeom prst="rect">
            <a:avLst/>
          </a:prstGeom>
          <a:noFill/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2492896"/>
            <a:ext cx="648072" cy="496396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/>
          <p:nvPr/>
        </p:nvCxnSpPr>
        <p:spPr>
          <a:xfrm rot="5400000">
            <a:off x="899592" y="2780928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871972" y="4176700"/>
            <a:ext cx="638894" cy="7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1606" y="3140968"/>
            <a:ext cx="300033" cy="720080"/>
          </a:xfrm>
          <a:prstGeom prst="rect">
            <a:avLst/>
          </a:prstGeom>
          <a:noFill/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7308304" y="2780928"/>
            <a:ext cx="18356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380312" y="3429000"/>
            <a:ext cx="11521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380312" y="4149080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 flipH="1" flipV="1">
            <a:off x="395536" y="5661248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827584" y="6093296"/>
            <a:ext cx="856506" cy="9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67544" y="530120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y</a:t>
            </a:r>
            <a:endParaRPr lang="en-CA" dirty="0"/>
          </a:p>
        </p:txBody>
      </p:sp>
      <p:sp>
        <p:nvSpPr>
          <p:cNvPr id="58" name="TextBox 57"/>
          <p:cNvSpPr txBox="1"/>
          <p:nvPr/>
        </p:nvSpPr>
        <p:spPr>
          <a:xfrm>
            <a:off x="1619672" y="616530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x</a:t>
            </a:r>
            <a:endParaRPr lang="en-CA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2276872"/>
            <a:ext cx="588698" cy="435818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2996952"/>
            <a:ext cx="323528" cy="493806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3717032"/>
            <a:ext cx="579128" cy="432048"/>
          </a:xfrm>
          <a:prstGeom prst="rect">
            <a:avLst/>
          </a:prstGeom>
          <a:noFill/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Finding Shear Force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Forces act parallel to the sheets</a:t>
            </a:r>
          </a:p>
          <a:p>
            <a:r>
              <a:rPr lang="en-CA" dirty="0" smtClean="0"/>
              <a:t>If we talk about force per unit area, find that: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As </a:t>
            </a:r>
            <a:r>
              <a:rPr lang="en-CA" dirty="0" smtClean="0">
                <a:latin typeface="Cambria Math"/>
                <a:ea typeface="Cambria Math"/>
              </a:rPr>
              <a:t>ℇ </a:t>
            </a:r>
            <a:r>
              <a:rPr lang="en-CA" dirty="0" smtClean="0">
                <a:latin typeface="Calibri" pitchFamily="34" charset="0"/>
                <a:ea typeface="Cambria Math"/>
                <a:cs typeface="Calibri" pitchFamily="34" charset="0"/>
              </a:rPr>
              <a:t>gets smaller, the difference becomes a gradient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284984"/>
            <a:ext cx="7701792" cy="792088"/>
          </a:xfrm>
          <a:prstGeom prst="rect">
            <a:avLst/>
          </a:prstGeom>
          <a:noFill/>
        </p:spPr>
      </p:pic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Shear Stress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If we model a body of fluid as composed of many thin sheets, find that: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1943708" y="3897052"/>
            <a:ext cx="108012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31640" y="494116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Stress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3563888" y="4509120"/>
            <a:ext cx="158417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67944" y="5301208"/>
            <a:ext cx="1272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Viscosity</a:t>
            </a:r>
            <a:endParaRPr lang="en-CA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5724128" y="3429000"/>
            <a:ext cx="12241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48264" y="2996952"/>
            <a:ext cx="1275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Velocity </a:t>
            </a:r>
          </a:p>
          <a:p>
            <a:r>
              <a:rPr lang="en-CA" sz="2400" dirty="0" smtClean="0"/>
              <a:t>Gradient</a:t>
            </a:r>
            <a:endParaRPr lang="en-CA" sz="2400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2996952"/>
            <a:ext cx="2520280" cy="1154451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Finding Shear Force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Constant of proportionality here is the viscosity: </a:t>
            </a:r>
            <a:r>
              <a:rPr lang="el-GR" dirty="0" smtClean="0">
                <a:latin typeface="Cambria Math"/>
                <a:ea typeface="Cambria Math"/>
              </a:rPr>
              <a:t>η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What are its units?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Units of Viscosity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204864"/>
            <a:ext cx="6848631" cy="1535038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4653136"/>
            <a:ext cx="2016224" cy="1489257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Newtonian vs. Non Newtonian Fluid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389120"/>
          </a:xfrm>
        </p:spPr>
        <p:txBody>
          <a:bodyPr>
            <a:normAutofit/>
          </a:bodyPr>
          <a:lstStyle/>
          <a:p>
            <a:r>
              <a:rPr lang="en-CA" dirty="0" smtClean="0"/>
              <a:t>Linear dependence of shear stress with velocity gradient: Newton’s Law of Viscosity</a:t>
            </a:r>
          </a:p>
          <a:p>
            <a:endParaRPr lang="en-CA" dirty="0" smtClean="0"/>
          </a:p>
          <a:p>
            <a:r>
              <a:rPr lang="en-CA" dirty="0" smtClean="0"/>
              <a:t>Viscosity will change only if temperature or pressure changes</a:t>
            </a:r>
          </a:p>
          <a:p>
            <a:endParaRPr lang="en-CA" dirty="0" smtClean="0"/>
          </a:p>
          <a:p>
            <a:r>
              <a:rPr lang="en-CA" dirty="0" smtClean="0"/>
              <a:t>Don’t resist much when a force is applied</a:t>
            </a:r>
          </a:p>
          <a:p>
            <a:endParaRPr lang="en-CA" dirty="0" smtClean="0"/>
          </a:p>
          <a:p>
            <a:r>
              <a:rPr lang="en-CA" dirty="0" smtClean="0"/>
              <a:t>Ex</a:t>
            </a:r>
            <a:r>
              <a:rPr lang="en-CA" smtClean="0"/>
              <a:t>:  water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Newtonian vs. Non Newtonian Fluid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Non-Newtonian fluids will change viscosity when a force is applied</a:t>
            </a:r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Can cause them to become thicker or thinner depending on the substance in question</a:t>
            </a:r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DEMO!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Navier</a:t>
            </a:r>
            <a:r>
              <a:rPr lang="en-CA" dirty="0" smtClean="0"/>
              <a:t>-Stokes Equation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Set of non-linear partial differential equations that describe fluid flow</a:t>
            </a:r>
          </a:p>
          <a:p>
            <a:endParaRPr lang="en-CA" dirty="0" smtClean="0"/>
          </a:p>
          <a:p>
            <a:r>
              <a:rPr lang="en-CA" dirty="0" smtClean="0"/>
              <a:t>Also used to model weather patterns, ocean currents, and airflow around objects</a:t>
            </a:r>
          </a:p>
          <a:p>
            <a:endParaRPr lang="en-CA" dirty="0" smtClean="0"/>
          </a:p>
          <a:p>
            <a:r>
              <a:rPr lang="en-CA" dirty="0" smtClean="0"/>
              <a:t>Very difficult equation to solve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Short history on fluid dynamics</a:t>
            </a:r>
          </a:p>
          <a:p>
            <a:endParaRPr lang="en-CA" dirty="0" smtClean="0"/>
          </a:p>
          <a:p>
            <a:r>
              <a:rPr lang="en-CA" dirty="0" smtClean="0"/>
              <a:t>Why bother studying fluid flow?</a:t>
            </a:r>
          </a:p>
          <a:p>
            <a:endParaRPr lang="en-CA" dirty="0" smtClean="0"/>
          </a:p>
          <a:p>
            <a:r>
              <a:rPr lang="en-CA" dirty="0" smtClean="0"/>
              <a:t>Difference between Newtonian and Non-Newtonian Fluids</a:t>
            </a:r>
          </a:p>
          <a:p>
            <a:endParaRPr lang="en-CA" dirty="0" smtClean="0"/>
          </a:p>
          <a:p>
            <a:r>
              <a:rPr lang="en-CA" dirty="0" smtClean="0"/>
              <a:t>Laminar vs. Turbulent Flow and the </a:t>
            </a:r>
            <a:r>
              <a:rPr lang="en-CA" dirty="0" err="1" smtClean="0"/>
              <a:t>Navier</a:t>
            </a:r>
            <a:r>
              <a:rPr lang="en-CA" dirty="0" smtClean="0"/>
              <a:t>-Stokes Equation</a:t>
            </a:r>
          </a:p>
          <a:p>
            <a:endParaRPr lang="en-CA" dirty="0" smtClean="0"/>
          </a:p>
          <a:p>
            <a:r>
              <a:rPr lang="en-CA" dirty="0" smtClean="0"/>
              <a:t>Reynolds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Navier</a:t>
            </a:r>
            <a:r>
              <a:rPr lang="en-CA" dirty="0" smtClean="0"/>
              <a:t>-Stokes Equation</a:t>
            </a:r>
            <a:endParaRPr lang="en-CA" dirty="0"/>
          </a:p>
        </p:txBody>
      </p:sp>
      <p:pic>
        <p:nvPicPr>
          <p:cNvPr id="348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7675969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16200000" flipV="1">
            <a:off x="7776356" y="3825044"/>
            <a:ext cx="122413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6624228" y="3609020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4463988" y="3969060"/>
            <a:ext cx="151216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39952" y="4869160"/>
            <a:ext cx="2052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Pressure Gradient</a:t>
            </a:r>
            <a:endParaRPr lang="en-CA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444208" y="3861048"/>
            <a:ext cx="1025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Viscous </a:t>
            </a:r>
          </a:p>
          <a:p>
            <a:r>
              <a:rPr lang="en-CA" sz="2000" dirty="0" smtClean="0"/>
              <a:t>Term</a:t>
            </a:r>
            <a:endParaRPr lang="en-CA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8100392" y="4509120"/>
            <a:ext cx="858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Body</a:t>
            </a:r>
          </a:p>
          <a:p>
            <a:r>
              <a:rPr lang="en-CA" sz="2000" dirty="0" smtClean="0"/>
              <a:t>Forces</a:t>
            </a:r>
            <a:endParaRPr lang="en-CA" sz="2000" dirty="0"/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431540" y="3320988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11560" y="3501008"/>
            <a:ext cx="16561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2087724" y="3320988"/>
            <a:ext cx="360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7544" y="3789040"/>
            <a:ext cx="2271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Rate Change in </a:t>
            </a:r>
          </a:p>
          <a:p>
            <a:r>
              <a:rPr lang="en-CA" sz="2000" dirty="0" smtClean="0"/>
              <a:t>Momentum Density</a:t>
            </a:r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Reynolds Number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Ratio of inertial forces to viscous forces in a fluid</a:t>
            </a:r>
          </a:p>
          <a:p>
            <a:endParaRPr lang="en-CA" dirty="0" smtClean="0"/>
          </a:p>
          <a:p>
            <a:r>
              <a:rPr lang="en-CA" dirty="0" smtClean="0"/>
              <a:t>Describes the relative importance of each term </a:t>
            </a:r>
          </a:p>
          <a:p>
            <a:endParaRPr lang="en-CA" dirty="0" smtClean="0"/>
          </a:p>
          <a:p>
            <a:r>
              <a:rPr lang="en-CA" dirty="0" smtClean="0"/>
              <a:t>Important factor in determining the transition from laminar to turbulent flow</a:t>
            </a:r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Reynolds Number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Can be calculated from the </a:t>
            </a:r>
            <a:r>
              <a:rPr lang="en-CA" dirty="0" err="1" smtClean="0"/>
              <a:t>Navier</a:t>
            </a:r>
            <a:r>
              <a:rPr lang="en-CA" dirty="0" smtClean="0"/>
              <a:t>-Stokes equation</a:t>
            </a:r>
          </a:p>
          <a:p>
            <a:endParaRPr lang="en-CA" dirty="0" smtClean="0"/>
          </a:p>
          <a:p>
            <a:r>
              <a:rPr lang="en-CA" dirty="0" smtClean="0"/>
              <a:t>More intuitively:</a:t>
            </a:r>
          </a:p>
          <a:p>
            <a:endParaRPr lang="en-CA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3356992"/>
            <a:ext cx="3228975" cy="13906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4941168"/>
            <a:ext cx="1600200" cy="1685925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143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Reynolds Number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l-GR" dirty="0" smtClean="0">
                <a:latin typeface="Cambria Math"/>
                <a:ea typeface="Cambria Math"/>
              </a:rPr>
              <a:t>η</a:t>
            </a:r>
            <a:r>
              <a:rPr lang="en-CA" dirty="0" smtClean="0">
                <a:latin typeface="Cambria Math"/>
                <a:ea typeface="Cambria Math"/>
              </a:rPr>
              <a:t> - viscosity</a:t>
            </a:r>
            <a:endParaRPr lang="en-CA" dirty="0" smtClean="0"/>
          </a:p>
          <a:p>
            <a:r>
              <a:rPr lang="el-GR" dirty="0" smtClean="0"/>
              <a:t>ρ</a:t>
            </a:r>
            <a:r>
              <a:rPr lang="en-CA" dirty="0" smtClean="0"/>
              <a:t>  – density</a:t>
            </a:r>
          </a:p>
          <a:p>
            <a:r>
              <a:rPr lang="en-CA" dirty="0" smtClean="0"/>
              <a:t>u - velocity</a:t>
            </a:r>
          </a:p>
          <a:p>
            <a:r>
              <a:rPr lang="en-CA" dirty="0" smtClean="0"/>
              <a:t>d – characteristic length</a:t>
            </a: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1988840"/>
            <a:ext cx="2232248" cy="1401356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Reynolds Number Units?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Reynolds number is dimensionless!</a:t>
            </a:r>
            <a:endParaRPr lang="en-CA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2636912"/>
            <a:ext cx="4248472" cy="2124236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Laminar Flow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Fluid travels smoothly in similar paths</a:t>
            </a:r>
          </a:p>
          <a:p>
            <a:endParaRPr lang="en-CA" dirty="0" smtClean="0"/>
          </a:p>
          <a:p>
            <a:r>
              <a:rPr lang="en-CA" dirty="0" smtClean="0"/>
              <a:t>No mixing between adjacent ‘sheets’ of fluid</a:t>
            </a:r>
          </a:p>
          <a:p>
            <a:endParaRPr lang="en-CA" dirty="0" smtClean="0"/>
          </a:p>
          <a:p>
            <a:r>
              <a:rPr lang="en-CA" dirty="0" smtClean="0"/>
              <a:t>Sheets slide over one another</a:t>
            </a:r>
          </a:p>
          <a:p>
            <a:endParaRPr lang="en-CA" dirty="0" smtClean="0"/>
          </a:p>
          <a:p>
            <a:r>
              <a:rPr lang="en-CA" dirty="0" smtClean="0"/>
              <a:t>All flow properties constant at any given point (velocity, pressure, etc.)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854968"/>
          </a:xfrm>
        </p:spPr>
        <p:txBody>
          <a:bodyPr/>
          <a:lstStyle/>
          <a:p>
            <a:r>
              <a:rPr lang="en-CA" dirty="0" smtClean="0"/>
              <a:t>Laminar Flow</a:t>
            </a:r>
            <a:endParaRPr lang="en-CA" dirty="0"/>
          </a:p>
        </p:txBody>
      </p:sp>
      <p:pic>
        <p:nvPicPr>
          <p:cNvPr id="5122" name="Picture 2" descr="C:\Users\Paul\Pictures\Randoms\flo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5544616" cy="40584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3848" y="6534834"/>
            <a:ext cx="62281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https://wiki.brown.edu/confluence/display/PhysicsLabs/PHYS+0050+and+0070+Handouts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Turbulent Flow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Formation of eddies and vortices associated with high Reynolds number fluids</a:t>
            </a:r>
          </a:p>
          <a:p>
            <a:endParaRPr lang="en-CA" dirty="0" smtClean="0"/>
          </a:p>
          <a:p>
            <a:r>
              <a:rPr lang="en-CA" dirty="0" smtClean="0"/>
              <a:t>Flow becomes chaotic</a:t>
            </a:r>
          </a:p>
          <a:p>
            <a:endParaRPr lang="en-CA" dirty="0" smtClean="0"/>
          </a:p>
          <a:p>
            <a:r>
              <a:rPr lang="en-CA" dirty="0" smtClean="0"/>
              <a:t>Complete description of turbulent flow still an unsolved problem of physics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Turbulent Flow</a:t>
            </a:r>
            <a:endParaRPr lang="en-CA" dirty="0"/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599106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90864" y="6581001"/>
            <a:ext cx="5653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http://www.colorado.edu/MCEN/flowvis/gallerie/2010/Team-1/FV_popup1-8.htm</a:t>
            </a:r>
            <a:endParaRPr lang="en-CA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Laminar vs. Turbulent Flow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Fluids behave very differently depending on the value of the Reynolds number</a:t>
            </a:r>
          </a:p>
          <a:p>
            <a:endParaRPr lang="en-CA" dirty="0" smtClean="0"/>
          </a:p>
          <a:p>
            <a:r>
              <a:rPr lang="en-CA" dirty="0" smtClean="0"/>
              <a:t>Low Re – Laminar Flow</a:t>
            </a:r>
          </a:p>
          <a:p>
            <a:r>
              <a:rPr lang="en-CA" dirty="0" smtClean="0"/>
              <a:t>High Re – Turbulent Flow</a:t>
            </a:r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Brief History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4834880" cy="4525963"/>
          </a:xfrm>
        </p:spPr>
        <p:txBody>
          <a:bodyPr>
            <a:normAutofit/>
          </a:bodyPr>
          <a:lstStyle/>
          <a:p>
            <a:endParaRPr lang="en-CA" sz="2800" b="1" dirty="0" smtClean="0"/>
          </a:p>
          <a:p>
            <a:endParaRPr lang="en-CA" sz="2800" b="1" dirty="0" smtClean="0"/>
          </a:p>
          <a:p>
            <a:r>
              <a:rPr lang="en-CA" sz="2800" b="1" dirty="0" smtClean="0"/>
              <a:t>Archimedes</a:t>
            </a:r>
            <a:r>
              <a:rPr lang="en-CA" sz="2800" dirty="0" smtClean="0"/>
              <a:t> (285-212 B.C.) – formulated law of buoyancy and applied it to floating and submerged bodies</a:t>
            </a:r>
          </a:p>
          <a:p>
            <a:endParaRPr lang="en-CA" sz="2800" dirty="0" smtClean="0"/>
          </a:p>
          <a:p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24483"/>
            <a:ext cx="2189981" cy="321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19848" y="6534834"/>
            <a:ext cx="322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ischoolsfndiloy.wordpress.com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Brief History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/>
          </a:bodyPr>
          <a:lstStyle/>
          <a:p>
            <a:endParaRPr lang="en-CA" b="1" dirty="0" smtClean="0"/>
          </a:p>
          <a:p>
            <a:r>
              <a:rPr lang="en-CA" b="1" dirty="0" smtClean="0"/>
              <a:t>Isaac Newton</a:t>
            </a:r>
            <a:r>
              <a:rPr lang="en-CA" dirty="0" smtClean="0"/>
              <a:t> (1642-1727) – postulated laws of motion and law of viscosity of linear fluids</a:t>
            </a:r>
          </a:p>
          <a:p>
            <a:endParaRPr lang="en-CA" dirty="0"/>
          </a:p>
          <a:p>
            <a:r>
              <a:rPr lang="en-CA" dirty="0" smtClean="0"/>
              <a:t>Frictionless fluids – many problems solved by great mathematicians (Euler, Lagrange, Laplace, Bernoulli etc.)</a:t>
            </a:r>
          </a:p>
          <a:p>
            <a:pPr>
              <a:buNone/>
            </a:pPr>
            <a:endParaRPr lang="en-CA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412776"/>
            <a:ext cx="2200478" cy="302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61151" y="6488668"/>
            <a:ext cx="408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hlinkClick r:id="rId3"/>
              </a:rPr>
              <a:t>http://psychogeeks.com/isaac-newton/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Brief History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925144"/>
          </a:xfrm>
        </p:spPr>
        <p:txBody>
          <a:bodyPr>
            <a:normAutofit/>
          </a:bodyPr>
          <a:lstStyle/>
          <a:p>
            <a:endParaRPr lang="en-CA" sz="2400" b="1" dirty="0" smtClean="0"/>
          </a:p>
          <a:p>
            <a:endParaRPr lang="en-CA" sz="2400" b="1" dirty="0" smtClean="0"/>
          </a:p>
          <a:p>
            <a:endParaRPr lang="en-CA" sz="2400" b="1" dirty="0" smtClean="0"/>
          </a:p>
          <a:p>
            <a:r>
              <a:rPr lang="en-CA" sz="2400" b="1" dirty="0" smtClean="0"/>
              <a:t>Osborne Reynolds </a:t>
            </a:r>
            <a:r>
              <a:rPr lang="en-CA" sz="2400" dirty="0" smtClean="0"/>
              <a:t>(1842-1912) – classic pipe experiment illustrating importance of so-called ‘Reynolds Number’</a:t>
            </a:r>
          </a:p>
          <a:p>
            <a:endParaRPr lang="en-CA" sz="2400" dirty="0" smtClean="0"/>
          </a:p>
          <a:p>
            <a:endParaRPr lang="en-CA" sz="2400" b="1" dirty="0" smtClean="0"/>
          </a:p>
        </p:txBody>
      </p:sp>
      <p:pic>
        <p:nvPicPr>
          <p:cNvPr id="1026" name="Picture 2" descr="C:\Users\Paul\Pictures\Randoms\OsborneReynol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348880"/>
            <a:ext cx="2436872" cy="3110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15682" y="6488668"/>
            <a:ext cx="4628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hlinkClick r:id="rId3"/>
              </a:rPr>
              <a:t>http://en.academic.ru/dic.nsf/enwiki/191600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Study Fluid Flow?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sz="3200" dirty="0" smtClean="0"/>
              <a:t>Widely applicable to many phenomena: blood flow through arteries/veins, automotive design, aeronautics </a:t>
            </a:r>
          </a:p>
          <a:p>
            <a:endParaRPr lang="en-CA" sz="3200" dirty="0" smtClean="0"/>
          </a:p>
          <a:p>
            <a:r>
              <a:rPr lang="en-CA" sz="3200" dirty="0" smtClean="0"/>
              <a:t>Deeper understanding can be used to design faster and more efficient ships/airplanes</a:t>
            </a:r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938368"/>
          </a:xfrm>
        </p:spPr>
        <p:txBody>
          <a:bodyPr>
            <a:normAutofit/>
          </a:bodyPr>
          <a:lstStyle/>
          <a:p>
            <a:r>
              <a:rPr lang="en-CA" dirty="0" smtClean="0"/>
              <a:t>Stress and Shear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 lnSpcReduction="10000"/>
          </a:bodyPr>
          <a:lstStyle/>
          <a:p>
            <a:endParaRPr lang="en-CA" sz="3200" b="1" dirty="0" smtClean="0"/>
          </a:p>
          <a:p>
            <a:r>
              <a:rPr lang="en-CA" sz="3200" b="1" dirty="0" smtClean="0"/>
              <a:t>Stress</a:t>
            </a:r>
            <a:r>
              <a:rPr lang="en-CA" sz="3200" dirty="0" smtClean="0"/>
              <a:t>: defined as force per unit area</a:t>
            </a:r>
          </a:p>
          <a:p>
            <a:pPr>
              <a:buNone/>
            </a:pPr>
            <a:r>
              <a:rPr lang="en-CA" sz="3200" dirty="0" smtClean="0"/>
              <a:t> -has magnitude and direction</a:t>
            </a:r>
          </a:p>
          <a:p>
            <a:endParaRPr lang="en-CA" sz="3200" dirty="0" smtClean="0"/>
          </a:p>
          <a:p>
            <a:r>
              <a:rPr lang="en-CA" sz="3200" dirty="0" smtClean="0"/>
              <a:t>Can have both normal and tangential stresses</a:t>
            </a:r>
          </a:p>
          <a:p>
            <a:endParaRPr lang="en-CA" sz="3200" dirty="0" smtClean="0"/>
          </a:p>
          <a:p>
            <a:pPr>
              <a:buNone/>
            </a:pPr>
            <a:endParaRPr lang="en-CA" sz="3200" dirty="0" smtClean="0"/>
          </a:p>
          <a:p>
            <a:pPr>
              <a:buNone/>
            </a:pPr>
            <a:endParaRPr lang="en-CA" sz="32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348880"/>
            <a:ext cx="4248472" cy="315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87216" y="6488668"/>
            <a:ext cx="745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http://www.scribd.com/doc/10119418/Fluid-Mechanics-Lecture-Notes-I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Finding Newton’s Law of Viscosity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3200" dirty="0" smtClean="0"/>
          </a:p>
          <a:p>
            <a:r>
              <a:rPr lang="en-CA" sz="3200" dirty="0" smtClean="0"/>
              <a:t>We are going to model a ‘block of fluid’ as many sheets stacked on top of one another</a:t>
            </a:r>
          </a:p>
          <a:p>
            <a:endParaRPr lang="en-CA" sz="3200" dirty="0" smtClean="0"/>
          </a:p>
          <a:p>
            <a:r>
              <a:rPr lang="en-CA" sz="3200" dirty="0" smtClean="0"/>
              <a:t>In this way we can figure out how the shear force is related to the viscosity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What is viscosity?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4690864" cy="4569371"/>
          </a:xfrm>
        </p:spPr>
        <p:txBody>
          <a:bodyPr/>
          <a:lstStyle/>
          <a:p>
            <a:endParaRPr lang="en-CA" dirty="0" smtClean="0"/>
          </a:p>
          <a:p>
            <a:r>
              <a:rPr lang="en-CA" dirty="0" smtClean="0"/>
              <a:t>Property of a fluid that describes its ability to resist flow</a:t>
            </a:r>
          </a:p>
          <a:p>
            <a:endParaRPr lang="en-CA" dirty="0" smtClean="0"/>
          </a:p>
          <a:p>
            <a:r>
              <a:rPr lang="en-CA" dirty="0" smtClean="0"/>
              <a:t>It’s a measure of the internal friction associated with this flow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220072" y="1988840"/>
          <a:ext cx="3563888" cy="4392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2195736"/>
              </a:tblGrid>
              <a:tr h="627498">
                <a:tc>
                  <a:txBody>
                    <a:bodyPr/>
                    <a:lstStyle/>
                    <a:p>
                      <a:r>
                        <a:rPr lang="en-CA" dirty="0" smtClean="0"/>
                        <a:t>Substance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Viscosity(kg/m*s)</a:t>
                      </a:r>
                      <a:endParaRPr lang="en-CA" dirty="0"/>
                    </a:p>
                  </a:txBody>
                  <a:tcPr/>
                </a:tc>
              </a:tr>
              <a:tr h="627498">
                <a:tc>
                  <a:txBody>
                    <a:bodyPr/>
                    <a:lstStyle/>
                    <a:p>
                      <a:r>
                        <a:rPr lang="en-CA" dirty="0" smtClean="0"/>
                        <a:t>Air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+mj-lt"/>
                        </a:rPr>
                        <a:t>        0.02</a:t>
                      </a:r>
                      <a:endParaRPr lang="en-CA" dirty="0">
                        <a:latin typeface="+mj-lt"/>
                      </a:endParaRPr>
                    </a:p>
                  </a:txBody>
                  <a:tcPr/>
                </a:tc>
              </a:tr>
              <a:tr h="627498">
                <a:tc>
                  <a:txBody>
                    <a:bodyPr/>
                    <a:lstStyle/>
                    <a:p>
                      <a:r>
                        <a:rPr lang="en-CA" dirty="0" smtClean="0"/>
                        <a:t>Water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latin typeface="+mj-lt"/>
                        </a:rPr>
                        <a:t>        1.00</a:t>
                      </a:r>
                      <a:endParaRPr lang="en-CA" sz="1800" dirty="0">
                        <a:latin typeface="+mj-lt"/>
                      </a:endParaRPr>
                    </a:p>
                  </a:txBody>
                  <a:tcPr/>
                </a:tc>
              </a:tr>
              <a:tr h="627498">
                <a:tc>
                  <a:txBody>
                    <a:bodyPr/>
                    <a:lstStyle/>
                    <a:p>
                      <a:r>
                        <a:rPr lang="en-CA" dirty="0" smtClean="0"/>
                        <a:t>Milk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+mj-lt"/>
                        </a:rPr>
                        <a:t>        1.13</a:t>
                      </a:r>
                      <a:endParaRPr lang="en-CA" dirty="0">
                        <a:latin typeface="+mj-lt"/>
                      </a:endParaRPr>
                    </a:p>
                  </a:txBody>
                  <a:tcPr/>
                </a:tc>
              </a:tr>
              <a:tr h="627498">
                <a:tc>
                  <a:txBody>
                    <a:bodyPr/>
                    <a:lstStyle/>
                    <a:p>
                      <a:r>
                        <a:rPr lang="en-CA" dirty="0" smtClean="0"/>
                        <a:t>Blood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+mj-lt"/>
                        </a:rPr>
                        <a:t>        4</a:t>
                      </a:r>
                      <a:endParaRPr lang="en-CA" dirty="0">
                        <a:latin typeface="+mj-lt"/>
                      </a:endParaRPr>
                    </a:p>
                  </a:txBody>
                  <a:tcPr/>
                </a:tc>
              </a:tr>
              <a:tr h="627498"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Olive Oil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+mj-lt"/>
                        </a:rPr>
                        <a:t>        90</a:t>
                      </a:r>
                      <a:endParaRPr lang="en-CA" dirty="0">
                        <a:latin typeface="+mj-lt"/>
                      </a:endParaRPr>
                    </a:p>
                  </a:txBody>
                  <a:tcPr/>
                </a:tc>
              </a:tr>
              <a:tr h="627498">
                <a:tc>
                  <a:txBody>
                    <a:bodyPr/>
                    <a:lstStyle/>
                    <a:p>
                      <a:r>
                        <a:rPr lang="en-CA" dirty="0" smtClean="0"/>
                        <a:t>Motor</a:t>
                      </a:r>
                      <a:r>
                        <a:rPr lang="en-CA" baseline="0" dirty="0" smtClean="0"/>
                        <a:t> Oil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+mj-lt"/>
                        </a:rPr>
                        <a:t>        320</a:t>
                      </a:r>
                      <a:endParaRPr lang="en-CA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3145</TotalTime>
  <Words>658</Words>
  <Application>Microsoft Office PowerPoint</Application>
  <PresentationFormat>On-screen Show (4:3)</PresentationFormat>
  <Paragraphs>182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Fluid Flow</vt:lpstr>
      <vt:lpstr>Introduction</vt:lpstr>
      <vt:lpstr>Brief History</vt:lpstr>
      <vt:lpstr>Brief History</vt:lpstr>
      <vt:lpstr>Brief History</vt:lpstr>
      <vt:lpstr>Why Study Fluid Flow?</vt:lpstr>
      <vt:lpstr>Stress and Shear</vt:lpstr>
      <vt:lpstr>Finding Newton’s Law of Viscosity</vt:lpstr>
      <vt:lpstr>What is viscosity?</vt:lpstr>
      <vt:lpstr>Stress and Shear</vt:lpstr>
      <vt:lpstr>Finding Shear Force</vt:lpstr>
      <vt:lpstr>Finding Shear Force</vt:lpstr>
      <vt:lpstr>Shear Stress</vt:lpstr>
      <vt:lpstr>Finding Shear Force</vt:lpstr>
      <vt:lpstr>Units of Viscosity</vt:lpstr>
      <vt:lpstr>Newtonian vs. Non Newtonian Fluid</vt:lpstr>
      <vt:lpstr>Newtonian vs. Non Newtonian Fluid</vt:lpstr>
      <vt:lpstr>DEMO!</vt:lpstr>
      <vt:lpstr>Navier-Stokes Equation</vt:lpstr>
      <vt:lpstr>Navier-Stokes Equation</vt:lpstr>
      <vt:lpstr>Reynolds Number</vt:lpstr>
      <vt:lpstr>Reynolds Number</vt:lpstr>
      <vt:lpstr>Reynolds Number</vt:lpstr>
      <vt:lpstr>Reynolds Number Units?</vt:lpstr>
      <vt:lpstr>Laminar Flow</vt:lpstr>
      <vt:lpstr>Laminar Flow</vt:lpstr>
      <vt:lpstr>Turbulent Flow</vt:lpstr>
      <vt:lpstr>Turbulent Flow</vt:lpstr>
      <vt:lpstr>Laminar vs. Turbulent Flow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Flow</dc:title>
  <dc:creator>Paul</dc:creator>
  <cp:lastModifiedBy>Paul</cp:lastModifiedBy>
  <cp:revision>125</cp:revision>
  <dcterms:created xsi:type="dcterms:W3CDTF">2011-02-20T21:14:14Z</dcterms:created>
  <dcterms:modified xsi:type="dcterms:W3CDTF">2011-04-12T17:12:37Z</dcterms:modified>
</cp:coreProperties>
</file>