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5" r:id="rId8"/>
    <p:sldId id="267" r:id="rId9"/>
    <p:sldId id="262" r:id="rId10"/>
    <p:sldId id="264" r:id="rId11"/>
    <p:sldId id="266" r:id="rId12"/>
    <p:sldId id="268" r:id="rId13"/>
    <p:sldId id="269" r:id="rId14"/>
    <p:sldId id="270" r:id="rId15"/>
    <p:sldId id="271" r:id="rId16"/>
    <p:sldId id="272" r:id="rId17"/>
    <p:sldId id="273" r:id="rId18"/>
    <p:sldId id="274" r:id="rId19"/>
    <p:sldId id="276" r:id="rId20"/>
    <p:sldId id="275"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37542" autoAdjust="0"/>
  </p:normalViewPr>
  <p:slideViewPr>
    <p:cSldViewPr>
      <p:cViewPr varScale="1">
        <p:scale>
          <a:sx n="21" d="100"/>
          <a:sy n="21" d="100"/>
        </p:scale>
        <p:origin x="-22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2DC0C-C038-4175-A8B0-793C7A50C2F5}" type="datetimeFigureOut">
              <a:rPr lang="en-CA" smtClean="0"/>
              <a:t>07/11/2016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FF3BF-64E6-49DA-AD43-597A9680D1B5}" type="slidenum">
              <a:rPr lang="en-CA" smtClean="0"/>
              <a:t>‹#›</a:t>
            </a:fld>
            <a:endParaRPr lang="en-CA"/>
          </a:p>
        </p:txBody>
      </p:sp>
    </p:spTree>
    <p:extLst>
      <p:ext uri="{BB962C8B-B14F-4D97-AF65-F5344CB8AC3E}">
        <p14:creationId xmlns:p14="http://schemas.microsoft.com/office/powerpoint/2010/main" val="304947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a:t>
            </a:fld>
            <a:endParaRPr lang="en-CA"/>
          </a:p>
        </p:txBody>
      </p:sp>
    </p:spTree>
    <p:extLst>
      <p:ext uri="{BB962C8B-B14F-4D97-AF65-F5344CB8AC3E}">
        <p14:creationId xmlns:p14="http://schemas.microsoft.com/office/powerpoint/2010/main" val="265492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It</a:t>
            </a:r>
            <a:r>
              <a:rPr lang="en-CA" baseline="0" dirty="0" smtClean="0"/>
              <a:t> is possible to have a wave confined to a given space and still have a regular pattern that is readily discernible</a:t>
            </a:r>
          </a:p>
          <a:p>
            <a:pPr marL="171450" indent="-171450">
              <a:buFont typeface="Arial" panose="020B0604020202020204" pitchFamily="34" charset="0"/>
              <a:buChar char="•"/>
            </a:pPr>
            <a:r>
              <a:rPr lang="en-CA" baseline="0" dirty="0" smtClean="0"/>
              <a:t>At specific frequencies, the wave looks like some points on it appear to be standing still.</a:t>
            </a:r>
          </a:p>
          <a:p>
            <a:pPr marL="171450" indent="-171450">
              <a:buFont typeface="Arial" panose="020B0604020202020204" pitchFamily="34" charset="0"/>
              <a:buChar char="•"/>
            </a:pPr>
            <a:r>
              <a:rPr lang="en-CA" baseline="0" dirty="0" smtClean="0"/>
              <a:t>[Figure 1] see how one point appears to stay in the same place and doesn’t move up and down but another point moves up and down all the time</a:t>
            </a:r>
          </a:p>
          <a:p>
            <a:pPr marL="171450" indent="-171450">
              <a:buFont typeface="Arial" panose="020B0604020202020204" pitchFamily="34" charset="0"/>
              <a:buChar char="•"/>
            </a:pPr>
            <a:r>
              <a:rPr lang="en-CA" baseline="0" dirty="0" smtClean="0"/>
              <a:t>[Figure 2] Here’s an animation that will help make this clearer</a:t>
            </a:r>
          </a:p>
          <a:p>
            <a:pPr marL="171450" indent="-171450">
              <a:buFont typeface="Arial" panose="020B0604020202020204" pitchFamily="34" charset="0"/>
              <a:buChar char="•"/>
            </a:pPr>
            <a:r>
              <a:rPr lang="en-CA" baseline="0" dirty="0" smtClean="0"/>
              <a:t>See how when the particles get squished together, we get the pressure plot going up and during rarefaction the pressure wave goes down? This is just like we’ve been discussing. Now notice however, that the place where the crests and peaks occur doesn’t move. If we follow a crest, it doesn’t move to the right or to the left.</a:t>
            </a:r>
          </a:p>
          <a:p>
            <a:pPr marL="171450" indent="-171450">
              <a:buFont typeface="Arial" panose="020B0604020202020204" pitchFamily="34" charset="0"/>
              <a:buChar char="•"/>
            </a:pPr>
            <a:r>
              <a:rPr lang="en-CA" baseline="0" dirty="0" smtClean="0"/>
              <a:t>It appears to be standing still.</a:t>
            </a:r>
          </a:p>
          <a:p>
            <a:pPr marL="171450" indent="-171450">
              <a:buFont typeface="Arial" panose="020B0604020202020204" pitchFamily="34" charset="0"/>
              <a:buChar char="•"/>
            </a:pPr>
            <a:r>
              <a:rPr lang="en-CA" baseline="0" dirty="0" smtClean="0"/>
              <a:t>The places where the wave never changes from zero are called nodes: points which don’t go up and down </a:t>
            </a:r>
          </a:p>
          <a:p>
            <a:pPr marL="628650" lvl="1" indent="-171450">
              <a:buFont typeface="Arial" panose="020B0604020202020204" pitchFamily="34" charset="0"/>
              <a:buChar char="•"/>
            </a:pPr>
            <a:r>
              <a:rPr lang="en-CA" baseline="0" dirty="0" smtClean="0"/>
              <a:t>Displacement nodes and pressure nodes</a:t>
            </a:r>
          </a:p>
          <a:p>
            <a:pPr marL="171450" lvl="0" indent="-171450">
              <a:buFont typeface="Arial" panose="020B0604020202020204" pitchFamily="34" charset="0"/>
              <a:buChar char="•"/>
            </a:pPr>
            <a:r>
              <a:rPr lang="en-CA" baseline="0" dirty="0" smtClean="0"/>
              <a:t>(We’ll be look mainly at standing waves)</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10</a:t>
            </a:fld>
            <a:endParaRPr lang="en-CA"/>
          </a:p>
        </p:txBody>
      </p:sp>
    </p:spTree>
    <p:extLst>
      <p:ext uri="{BB962C8B-B14F-4D97-AF65-F5344CB8AC3E}">
        <p14:creationId xmlns:p14="http://schemas.microsoft.com/office/powerpoint/2010/main" val="210573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So</a:t>
            </a:r>
            <a:r>
              <a:rPr lang="en-CA" baseline="0" dirty="0" smtClean="0"/>
              <a:t> when I make a noise, the sound has to basically go from the source to your ears in some amount of time. This process is not instantaneous, it takes some time and sound does travel with a relatively high speed (if you compare it to our daily lives).</a:t>
            </a:r>
          </a:p>
          <a:p>
            <a:pPr marL="171450" indent="-171450">
              <a:buFont typeface="Arial" panose="020B0604020202020204" pitchFamily="34" charset="0"/>
              <a:buChar char="•"/>
            </a:pPr>
            <a:r>
              <a:rPr lang="en-CA" baseline="0" dirty="0" smtClean="0"/>
              <a:t>Imagine a baseball game. You’re at the corner farthest from the batter and when the pitcher tosses the ball, you see him hit it, but you actually don’t hear the crack for another split second.</a:t>
            </a:r>
          </a:p>
          <a:p>
            <a:pPr marL="171450" indent="-171450">
              <a:buFont typeface="Arial" panose="020B0604020202020204" pitchFamily="34" charset="0"/>
              <a:buChar char="•"/>
            </a:pPr>
            <a:r>
              <a:rPr lang="en-CA" baseline="0" dirty="0" smtClean="0"/>
              <a:t>What about lightning? You’ve noticed I’m sure that you always will see the flash of lightning well before you hear the roll of thunder. What’s happening?</a:t>
            </a:r>
          </a:p>
          <a:p>
            <a:pPr marL="171450" indent="-171450">
              <a:buFont typeface="Arial" panose="020B0604020202020204" pitchFamily="34" charset="0"/>
              <a:buChar char="•"/>
            </a:pPr>
            <a:r>
              <a:rPr lang="en-CA" dirty="0" smtClean="0"/>
              <a:t>Well</a:t>
            </a:r>
            <a:r>
              <a:rPr lang="en-CA" baseline="0" dirty="0" smtClean="0"/>
              <a:t> it turns out [Point 1]</a:t>
            </a:r>
          </a:p>
          <a:p>
            <a:pPr marL="171450" indent="-171450">
              <a:buFont typeface="Arial" panose="020B0604020202020204" pitchFamily="34" charset="0"/>
              <a:buChar char="•"/>
            </a:pPr>
            <a:r>
              <a:rPr lang="en-CA" baseline="0" dirty="0" smtClean="0"/>
              <a:t>Now, the speed of sound is much slower actually than the speed of light. So this explains why we see the lighting flash and the batter hit the baseball before we hear the impact or the thunder.</a:t>
            </a:r>
          </a:p>
          <a:p>
            <a:pPr marL="171450" indent="-171450">
              <a:buFont typeface="Arial" panose="020B0604020202020204" pitchFamily="34" charset="0"/>
              <a:buChar char="•"/>
            </a:pPr>
            <a:r>
              <a:rPr lang="en-CA" baseline="0" dirty="0" smtClean="0"/>
              <a:t>If the distance from the batter to the farthest corner in the stands is about 180 m, then the time from when you see the impact and hear it is about 0.5 seconds!</a:t>
            </a:r>
          </a:p>
          <a:p>
            <a:pPr marL="171450" indent="-171450">
              <a:buFont typeface="Arial" panose="020B0604020202020204" pitchFamily="34" charset="0"/>
              <a:buChar char="•"/>
            </a:pPr>
            <a:r>
              <a:rPr lang="en-CA" baseline="0" dirty="0" smtClean="0"/>
              <a:t>What happens if we go faster than the speed of sound? [Point 2]</a:t>
            </a:r>
          </a:p>
        </p:txBody>
      </p:sp>
      <p:sp>
        <p:nvSpPr>
          <p:cNvPr id="4" name="Slide Number Placeholder 3"/>
          <p:cNvSpPr>
            <a:spLocks noGrp="1"/>
          </p:cNvSpPr>
          <p:nvPr>
            <p:ph type="sldNum" sz="quarter" idx="10"/>
          </p:nvPr>
        </p:nvSpPr>
        <p:spPr/>
        <p:txBody>
          <a:bodyPr/>
          <a:lstStyle/>
          <a:p>
            <a:fld id="{033FF3BF-64E6-49DA-AD43-597A9680D1B5}" type="slidenum">
              <a:rPr lang="en-CA" smtClean="0"/>
              <a:t>11</a:t>
            </a:fld>
            <a:endParaRPr lang="en-CA"/>
          </a:p>
        </p:txBody>
      </p:sp>
    </p:spTree>
    <p:extLst>
      <p:ext uri="{BB962C8B-B14F-4D97-AF65-F5344CB8AC3E}">
        <p14:creationId xmlns:p14="http://schemas.microsoft.com/office/powerpoint/2010/main" val="347827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We can mathematically</a:t>
            </a:r>
            <a:r>
              <a:rPr lang="en-CA" baseline="0" dirty="0" smtClean="0"/>
              <a:t> discuss the speed of sound. There is a direct relation between the speed of sound, the frequency of a sound, and the wavelength [Point 1]</a:t>
            </a:r>
          </a:p>
          <a:p>
            <a:pPr marL="171450" indent="-171450">
              <a:buFont typeface="Arial" panose="020B0604020202020204" pitchFamily="34" charset="0"/>
              <a:buChar char="•"/>
            </a:pPr>
            <a:r>
              <a:rPr lang="en-CA" dirty="0" smtClean="0"/>
              <a:t>This</a:t>
            </a:r>
            <a:r>
              <a:rPr lang="en-CA" baseline="0" dirty="0" smtClean="0"/>
              <a:t> tuning fork has a frequency of 440 Hz. We can now calculate directly it’s wavelength.</a:t>
            </a:r>
          </a:p>
          <a:p>
            <a:pPr marL="171450" indent="-171450">
              <a:buFont typeface="Arial" panose="020B0604020202020204" pitchFamily="34" charset="0"/>
              <a:buChar char="•"/>
            </a:pPr>
            <a:r>
              <a:rPr lang="en-CA" baseline="0" dirty="0" smtClean="0"/>
              <a:t>[Rest of the points]</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12</a:t>
            </a:fld>
            <a:endParaRPr lang="en-CA"/>
          </a:p>
        </p:txBody>
      </p:sp>
    </p:spTree>
    <p:extLst>
      <p:ext uri="{BB962C8B-B14F-4D97-AF65-F5344CB8AC3E}">
        <p14:creationId xmlns:p14="http://schemas.microsoft.com/office/powerpoint/2010/main" val="33994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Before,</a:t>
            </a:r>
            <a:r>
              <a:rPr lang="en-CA" baseline="0" dirty="0" smtClean="0"/>
              <a:t> we were just dealing with one wave. What happens if we have two or more? [Point 1.0 and 1.1 and 2]</a:t>
            </a:r>
          </a:p>
          <a:p>
            <a:pPr marL="171450" indent="-171450">
              <a:buFont typeface="Arial" panose="020B0604020202020204" pitchFamily="34" charset="0"/>
              <a:buChar char="•"/>
            </a:pPr>
            <a:r>
              <a:rPr lang="en-CA" baseline="0" dirty="0" smtClean="0"/>
              <a:t>When two frequencies occur together, at each moment in time the values of the two waves add together. This is called superposition [Point 3.0 and 3.1]</a:t>
            </a:r>
          </a:p>
          <a:p>
            <a:pPr marL="171450" indent="-171450">
              <a:buFont typeface="Arial" panose="020B0604020202020204" pitchFamily="34" charset="0"/>
              <a:buChar char="•"/>
            </a:pPr>
            <a:r>
              <a:rPr lang="en-CA" baseline="0" dirty="0" smtClean="0"/>
              <a:t>Let’s look at this more closely</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13</a:t>
            </a:fld>
            <a:endParaRPr lang="en-CA"/>
          </a:p>
        </p:txBody>
      </p:sp>
    </p:spTree>
    <p:extLst>
      <p:ext uri="{BB962C8B-B14F-4D97-AF65-F5344CB8AC3E}">
        <p14:creationId xmlns:p14="http://schemas.microsoft.com/office/powerpoint/2010/main" val="157136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Imagine we have one wave coming in from</a:t>
            </a:r>
            <a:r>
              <a:rPr lang="en-CA" baseline="0" dirty="0" smtClean="0"/>
              <a:t> the right and one from the left. What do you think will happen, based on what we just talked about? [Draw them on the board]. Well, let’s find out. [Figure 1]</a:t>
            </a:r>
          </a:p>
          <a:p>
            <a:pPr marL="171450" indent="-171450">
              <a:buFont typeface="Arial" panose="020B0604020202020204" pitchFamily="34" charset="0"/>
              <a:buChar char="•"/>
            </a:pPr>
            <a:r>
              <a:rPr lang="en-CA" baseline="0" dirty="0" smtClean="0"/>
              <a:t>What happened?</a:t>
            </a:r>
          </a:p>
          <a:p>
            <a:pPr marL="171450" indent="-171450">
              <a:buFont typeface="Arial" panose="020B0604020202020204" pitchFamily="34" charset="0"/>
              <a:buChar char="•"/>
            </a:pPr>
            <a:r>
              <a:rPr lang="en-CA" baseline="0" dirty="0" smtClean="0"/>
              <a:t>So the waves seemed to ‘collide’ then they combined for a moment and grew larger as one, then went on as if nothing happened. When they combine like this and get bigger, this is known as constructive interference</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14</a:t>
            </a:fld>
            <a:endParaRPr lang="en-CA"/>
          </a:p>
        </p:txBody>
      </p:sp>
    </p:spTree>
    <p:extLst>
      <p:ext uri="{BB962C8B-B14F-4D97-AF65-F5344CB8AC3E}">
        <p14:creationId xmlns:p14="http://schemas.microsoft.com/office/powerpoint/2010/main" val="50387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[Talk</a:t>
            </a:r>
            <a:r>
              <a:rPr lang="en-CA" baseline="0" dirty="0" smtClean="0"/>
              <a:t> about the points] [Throw out a question or two]</a:t>
            </a:r>
          </a:p>
          <a:p>
            <a:pPr marL="171450" indent="-171450">
              <a:buFont typeface="Arial" panose="020B0604020202020204" pitchFamily="34" charset="0"/>
              <a:buChar char="•"/>
            </a:pPr>
            <a:r>
              <a:rPr lang="en-CA" baseline="0" dirty="0" smtClean="0"/>
              <a:t>Do these waves have the same frequency?</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15</a:t>
            </a:fld>
            <a:endParaRPr lang="en-CA"/>
          </a:p>
        </p:txBody>
      </p:sp>
    </p:spTree>
    <p:extLst>
      <p:ext uri="{BB962C8B-B14F-4D97-AF65-F5344CB8AC3E}">
        <p14:creationId xmlns:p14="http://schemas.microsoft.com/office/powerpoint/2010/main" val="99751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[Point 1.0 and 1.1] [Figure</a:t>
            </a:r>
            <a:r>
              <a:rPr lang="en-CA" baseline="0" dirty="0" smtClean="0"/>
              <a:t> 1] See how the summed wave is less?</a:t>
            </a:r>
          </a:p>
          <a:p>
            <a:pPr marL="171450" indent="-171450">
              <a:buFont typeface="Arial" panose="020B0604020202020204" pitchFamily="34" charset="0"/>
              <a:buChar char="•"/>
            </a:pPr>
            <a:r>
              <a:rPr lang="en-CA" baseline="0" dirty="0" smtClean="0"/>
              <a:t>[Figure 2] What is happening in this case? So the waves are the same frequency, right? And the same amplitude? But they are just offset from each other a bit, right? (We call them out of phase, when they don’t line up). So because the amplitudes are equal, when they cancel, they cancel completely and we get the red wave. Only it’s not a wave, we would actually get…nothing. Silence. Notice how the compressions and rarefactions line up.</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16</a:t>
            </a:fld>
            <a:endParaRPr lang="en-CA"/>
          </a:p>
        </p:txBody>
      </p:sp>
    </p:spTree>
    <p:extLst>
      <p:ext uri="{BB962C8B-B14F-4D97-AF65-F5344CB8AC3E}">
        <p14:creationId xmlns:p14="http://schemas.microsoft.com/office/powerpoint/2010/main" val="336778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Let’s quickly</a:t>
            </a:r>
            <a:r>
              <a:rPr lang="en-CA" baseline="0" dirty="0" smtClean="0"/>
              <a:t> summarize what we have so far.</a:t>
            </a:r>
          </a:p>
          <a:p>
            <a:pPr marL="171450" indent="-171450">
              <a:buFont typeface="Arial" panose="020B0604020202020204" pitchFamily="34" charset="0"/>
              <a:buChar char="•"/>
            </a:pPr>
            <a:r>
              <a:rPr lang="en-CA" baseline="0" dirty="0" smtClean="0"/>
              <a:t>[Point 1.0 and 1.1]</a:t>
            </a:r>
          </a:p>
          <a:p>
            <a:pPr marL="171450" indent="-171450">
              <a:buFont typeface="Arial" panose="020B0604020202020204" pitchFamily="34" charset="0"/>
              <a:buChar char="•"/>
            </a:pPr>
            <a:r>
              <a:rPr lang="en-CA" dirty="0" smtClean="0"/>
              <a:t>[Point 2.0</a:t>
            </a:r>
            <a:r>
              <a:rPr lang="en-CA" baseline="0" dirty="0" smtClean="0"/>
              <a:t> and 2.1]</a:t>
            </a:r>
          </a:p>
          <a:p>
            <a:pPr marL="171450" indent="-171450">
              <a:buFont typeface="Arial" panose="020B0604020202020204" pitchFamily="34" charset="0"/>
              <a:buChar char="•"/>
            </a:pPr>
            <a:r>
              <a:rPr lang="en-CA" baseline="0" dirty="0" smtClean="0"/>
              <a:t>[Point 2.2] Waves can interfere so destructively that dead spots can be created, or places where no sound at all can be heard.</a:t>
            </a:r>
          </a:p>
          <a:p>
            <a:pPr marL="171450" indent="-171450">
              <a:buFont typeface="Arial" panose="020B0604020202020204" pitchFamily="34" charset="0"/>
              <a:buChar char="•"/>
            </a:pPr>
            <a:r>
              <a:rPr lang="en-CA" baseline="0" dirty="0" smtClean="0"/>
              <a:t>Architects and engineers that design buildings like theatres, auditoriums, and concert halls have to take into account interference. The shape of the building they create is based on interference patterns and on amplifying (constructive interference) certain sounds and frequencies and attenuating (destructive interference) others.</a:t>
            </a:r>
          </a:p>
          <a:p>
            <a:pPr marL="171450" indent="-171450">
              <a:buFont typeface="Arial" panose="020B0604020202020204" pitchFamily="34" charset="0"/>
              <a:buChar char="•"/>
            </a:pPr>
            <a:r>
              <a:rPr lang="en-CA" baseline="0" dirty="0" smtClean="0"/>
              <a:t>[Rest of Video till 3:45]</a:t>
            </a:r>
          </a:p>
          <a:p>
            <a:pPr marL="171450" indent="-171450">
              <a:buFont typeface="Arial" panose="020B0604020202020204" pitchFamily="34" charset="0"/>
              <a:buChar char="•"/>
            </a:pPr>
            <a:r>
              <a:rPr lang="en-CA" baseline="0" dirty="0" smtClean="0"/>
              <a:t>Let’s do a quick demo!</a:t>
            </a:r>
          </a:p>
          <a:p>
            <a:pPr marL="171450" indent="-171450">
              <a:buFont typeface="Arial" panose="020B0604020202020204" pitchFamily="34" charset="0"/>
              <a:buChar char="•"/>
            </a:pPr>
            <a:r>
              <a:rPr lang="en-CA" baseline="0" dirty="0" smtClean="0"/>
              <a:t>[Audacity Demo]</a:t>
            </a:r>
          </a:p>
          <a:p>
            <a:pPr marL="171450" indent="-171450">
              <a:buFont typeface="Arial" panose="020B0604020202020204" pitchFamily="34" charset="0"/>
              <a:buChar char="•"/>
            </a:pPr>
            <a:r>
              <a:rPr lang="en-CA" baseline="0" dirty="0" smtClean="0"/>
              <a:t>Let’s look at a couple more animations quickly</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17</a:t>
            </a:fld>
            <a:endParaRPr lang="en-CA"/>
          </a:p>
        </p:txBody>
      </p:sp>
    </p:spTree>
    <p:extLst>
      <p:ext uri="{BB962C8B-B14F-4D97-AF65-F5344CB8AC3E}">
        <p14:creationId xmlns:p14="http://schemas.microsoft.com/office/powerpoint/2010/main" val="102528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Are</a:t>
            </a:r>
            <a:r>
              <a:rPr lang="en-CA" baseline="0" dirty="0" smtClean="0"/>
              <a:t> the bottom two waves travelling waves or standing waves?</a:t>
            </a:r>
          </a:p>
          <a:p>
            <a:pPr marL="171450" indent="-171450">
              <a:buFont typeface="Arial" panose="020B0604020202020204" pitchFamily="34" charset="0"/>
              <a:buChar char="•"/>
            </a:pPr>
            <a:r>
              <a:rPr lang="en-CA" baseline="0" dirty="0" smtClean="0"/>
              <a:t>Notice how when they line up in just the right wave we get a dead spot!</a:t>
            </a:r>
          </a:p>
          <a:p>
            <a:pPr marL="171450" indent="-171450">
              <a:buFont typeface="Arial" panose="020B0604020202020204" pitchFamily="34" charset="0"/>
              <a:buChar char="•"/>
            </a:pPr>
            <a:r>
              <a:rPr lang="en-CA" baseline="0" dirty="0" smtClean="0"/>
              <a:t>[Figure 2]</a:t>
            </a:r>
          </a:p>
          <a:p>
            <a:pPr marL="171450" indent="-171450">
              <a:buFont typeface="Arial" panose="020B0604020202020204" pitchFamily="34" charset="0"/>
              <a:buChar char="•"/>
            </a:pPr>
            <a:r>
              <a:rPr lang="en-CA" dirty="0" smtClean="0"/>
              <a:t>The</a:t>
            </a:r>
            <a:r>
              <a:rPr lang="en-CA" baseline="0" dirty="0" smtClean="0"/>
              <a:t> top two are travelling waves, right? How do we know again? But what is happening to the third wave, the sum of these two? It’s a standing wave! Just an interesting aside</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18</a:t>
            </a:fld>
            <a:endParaRPr lang="en-CA"/>
          </a:p>
        </p:txBody>
      </p:sp>
    </p:spTree>
    <p:extLst>
      <p:ext uri="{BB962C8B-B14F-4D97-AF65-F5344CB8AC3E}">
        <p14:creationId xmlns:p14="http://schemas.microsoft.com/office/powerpoint/2010/main" val="197679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[Point 1 –</a:t>
            </a:r>
            <a:r>
              <a:rPr lang="en-CA" baseline="0" dirty="0" smtClean="0"/>
              <a:t> 3]</a:t>
            </a:r>
          </a:p>
          <a:p>
            <a:pPr marL="171450" indent="-171450">
              <a:buFont typeface="Arial" panose="020B0604020202020204" pitchFamily="34" charset="0"/>
              <a:buChar char="•"/>
            </a:pPr>
            <a:r>
              <a:rPr lang="en-CA" baseline="0" dirty="0" smtClean="0"/>
              <a:t>Imagine a wine glass [draw it on the board]</a:t>
            </a:r>
          </a:p>
          <a:p>
            <a:pPr marL="171450" indent="-171450">
              <a:buFont typeface="Arial" panose="020B0604020202020204" pitchFamily="34" charset="0"/>
              <a:buChar char="•"/>
            </a:pPr>
            <a:r>
              <a:rPr lang="en-CA" baseline="0" dirty="0" smtClean="0"/>
              <a:t>If we tap the wine glass, we’ll hear a sound coming from it. If we tap it again, we’ll hear the same sound, it’s not going to suddenly change and become deeper or higher.</a:t>
            </a:r>
          </a:p>
          <a:p>
            <a:pPr marL="171450" indent="-171450">
              <a:buFont typeface="Arial" panose="020B0604020202020204" pitchFamily="34" charset="0"/>
              <a:buChar char="•"/>
            </a:pPr>
            <a:r>
              <a:rPr lang="en-CA" baseline="0" dirty="0" smtClean="0"/>
              <a:t>This sound is caused by the vibrations that were started when we tap the wine glass.</a:t>
            </a:r>
          </a:p>
          <a:p>
            <a:pPr marL="171450" indent="-171450">
              <a:buFont typeface="Arial" panose="020B0604020202020204" pitchFamily="34" charset="0"/>
              <a:buChar char="•"/>
            </a:pPr>
            <a:r>
              <a:rPr lang="en-CA" baseline="0" dirty="0" smtClean="0"/>
              <a:t>This sound is the natural frequency of the glass.</a:t>
            </a:r>
          </a:p>
          <a:p>
            <a:pPr marL="171450" indent="-171450">
              <a:buFont typeface="Arial" panose="020B0604020202020204" pitchFamily="34" charset="0"/>
              <a:buChar char="•"/>
            </a:pPr>
            <a:r>
              <a:rPr lang="en-CA" baseline="0" dirty="0" smtClean="0"/>
              <a:t>Let’s say that the sound we hear has a frequency of 500 Hz.</a:t>
            </a:r>
          </a:p>
          <a:p>
            <a:pPr marL="171450" indent="-171450">
              <a:buFont typeface="Arial" panose="020B0604020202020204" pitchFamily="34" charset="0"/>
              <a:buChar char="•"/>
            </a:pPr>
            <a:r>
              <a:rPr lang="en-CA" baseline="0" dirty="0" smtClean="0"/>
              <a:t>Resonance is, more specifically, when one object that is vibrating, causes another to vibrate</a:t>
            </a:r>
          </a:p>
          <a:p>
            <a:pPr marL="171450" indent="-171450">
              <a:buFont typeface="Arial" panose="020B0604020202020204" pitchFamily="34" charset="0"/>
              <a:buChar char="•"/>
            </a:pPr>
            <a:r>
              <a:rPr lang="en-CA" baseline="0" dirty="0" smtClean="0"/>
              <a:t>Now let’s say we have another glass, identical. If we hit glass A and tap it, we’ll find that glass B will vibrate too, at it’s natural frequency</a:t>
            </a:r>
          </a:p>
          <a:p>
            <a:pPr marL="171450" indent="-171450">
              <a:buFont typeface="Arial" panose="020B0604020202020204" pitchFamily="34" charset="0"/>
              <a:buChar char="•"/>
            </a:pPr>
            <a:r>
              <a:rPr lang="en-CA" baseline="0" dirty="0" smtClean="0"/>
              <a:t>If we had a really loud tuning fork at 500 Hz and we struck it and brought it near the glasses, we’d find that both would begin to vibrate</a:t>
            </a:r>
          </a:p>
          <a:p>
            <a:pPr marL="171450" indent="-171450">
              <a:buFont typeface="Arial" panose="020B0604020202020204" pitchFamily="34" charset="0"/>
              <a:buChar char="•"/>
            </a:pPr>
            <a:r>
              <a:rPr lang="en-CA" baseline="0" dirty="0" smtClean="0"/>
              <a:t>Note that every sound may cause it to vibrate a bit, but at the natural frequency and resonance is when the vibrations will be most [Video]</a:t>
            </a:r>
          </a:p>
        </p:txBody>
      </p:sp>
      <p:sp>
        <p:nvSpPr>
          <p:cNvPr id="4" name="Slide Number Placeholder 3"/>
          <p:cNvSpPr>
            <a:spLocks noGrp="1"/>
          </p:cNvSpPr>
          <p:nvPr>
            <p:ph type="sldNum" sz="quarter" idx="10"/>
          </p:nvPr>
        </p:nvSpPr>
        <p:spPr/>
        <p:txBody>
          <a:bodyPr/>
          <a:lstStyle/>
          <a:p>
            <a:fld id="{033FF3BF-64E6-49DA-AD43-597A9680D1B5}" type="slidenum">
              <a:rPr lang="en-CA" smtClean="0"/>
              <a:t>19</a:t>
            </a:fld>
            <a:endParaRPr lang="en-CA"/>
          </a:p>
        </p:txBody>
      </p:sp>
    </p:spTree>
    <p:extLst>
      <p:ext uri="{BB962C8B-B14F-4D97-AF65-F5344CB8AC3E}">
        <p14:creationId xmlns:p14="http://schemas.microsoft.com/office/powerpoint/2010/main" val="28807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baseline="0" dirty="0" smtClean="0"/>
              <a:t>Why is sound important?</a:t>
            </a:r>
          </a:p>
          <a:p>
            <a:pPr marL="171450" lvl="0" indent="-171450">
              <a:buFont typeface="Arial" panose="020B0604020202020204" pitchFamily="34" charset="0"/>
              <a:buChar char="•"/>
            </a:pPr>
            <a:r>
              <a:rPr lang="en-CA" baseline="0" dirty="0" smtClean="0"/>
              <a:t>Everyday our world is filled with a multitude of sounds</a:t>
            </a:r>
          </a:p>
          <a:p>
            <a:pPr marL="628650" lvl="1" indent="-171450">
              <a:buFont typeface="Arial" panose="020B0604020202020204" pitchFamily="34" charset="0"/>
              <a:buChar char="•"/>
            </a:pPr>
            <a:r>
              <a:rPr lang="en-CA" baseline="0" dirty="0" smtClean="0"/>
              <a:t>Communication (speaking, phones)</a:t>
            </a:r>
          </a:p>
          <a:p>
            <a:pPr marL="628650" lvl="1" indent="-171450">
              <a:buFont typeface="Arial" panose="020B0604020202020204" pitchFamily="34" charset="0"/>
              <a:buChar char="•"/>
            </a:pPr>
            <a:r>
              <a:rPr lang="en-CA" baseline="0" dirty="0" smtClean="0"/>
              <a:t>Entertainment (music, videos, etc.)</a:t>
            </a:r>
          </a:p>
          <a:p>
            <a:pPr marL="628650" lvl="1" indent="-171450">
              <a:buFont typeface="Arial" panose="020B0604020202020204" pitchFamily="34" charset="0"/>
              <a:buChar char="•"/>
            </a:pPr>
            <a:r>
              <a:rPr lang="en-CA" baseline="0" dirty="0" smtClean="0"/>
              <a:t>Warnings and danger (fire alarm)</a:t>
            </a:r>
          </a:p>
          <a:p>
            <a:pPr marL="171450" lvl="0" indent="-171450">
              <a:buFont typeface="Arial" panose="020B0604020202020204" pitchFamily="34" charset="0"/>
              <a:buChar char="•"/>
            </a:pPr>
            <a:r>
              <a:rPr lang="en-CA" baseline="0" dirty="0" smtClean="0"/>
              <a:t>Imagine a world without sound (as some people actually experience)</a:t>
            </a:r>
          </a:p>
          <a:p>
            <a:pPr marL="628650" lvl="1" indent="-171450">
              <a:buFont typeface="Arial" panose="020B0604020202020204" pitchFamily="34" charset="0"/>
              <a:buChar char="•"/>
            </a:pPr>
            <a:r>
              <a:rPr lang="en-CA" baseline="0" dirty="0" smtClean="0"/>
              <a:t>Or they actually experience it differently (which we might get into later)</a:t>
            </a:r>
          </a:p>
          <a:p>
            <a:pPr marL="171450" lvl="0" indent="-171450">
              <a:buFont typeface="Arial" panose="020B0604020202020204" pitchFamily="34" charset="0"/>
              <a:buChar char="•"/>
            </a:pPr>
            <a:r>
              <a:rPr lang="en-CA" baseline="0" dirty="0" smtClean="0"/>
              <a:t>But what is happening?</a:t>
            </a:r>
          </a:p>
          <a:p>
            <a:pPr marL="171450" indent="-171450">
              <a:buFont typeface="Arial" panose="020B0604020202020204" pitchFamily="34" charset="0"/>
              <a:buChar char="•"/>
            </a:pPr>
            <a:r>
              <a:rPr lang="en-CA" dirty="0" smtClean="0"/>
              <a:t>Show</a:t>
            </a:r>
            <a:r>
              <a:rPr lang="en-CA" baseline="0" dirty="0" smtClean="0"/>
              <a:t> tuning fork (Anyone know what this is?)</a:t>
            </a:r>
          </a:p>
          <a:p>
            <a:pPr marL="171450" indent="-171450">
              <a:buFont typeface="Arial" panose="020B0604020202020204" pitchFamily="34" charset="0"/>
              <a:buChar char="•"/>
            </a:pPr>
            <a:r>
              <a:rPr lang="en-CA" baseline="0" dirty="0" smtClean="0"/>
              <a:t>Strike tuning fork (Did anything happen?)</a:t>
            </a:r>
          </a:p>
          <a:p>
            <a:pPr marL="628650" lvl="1" indent="-171450">
              <a:buFont typeface="Arial" panose="020B0604020202020204" pitchFamily="34" charset="0"/>
              <a:buChar char="•"/>
            </a:pPr>
            <a:r>
              <a:rPr lang="en-CA" baseline="0" dirty="0" smtClean="0"/>
              <a:t>They probably won’t be able to hear the small one. Touch it to the table and ask again. What changed?</a:t>
            </a:r>
          </a:p>
          <a:p>
            <a:pPr marL="628650" lvl="1" indent="-171450">
              <a:buFont typeface="Arial" panose="020B0604020202020204" pitchFamily="34" charset="0"/>
              <a:buChar char="•"/>
            </a:pPr>
            <a:r>
              <a:rPr lang="en-CA" baseline="0" dirty="0" smtClean="0"/>
              <a:t>[So they can hear the sound but may not know what is happening]</a:t>
            </a:r>
          </a:p>
          <a:p>
            <a:pPr marL="628650" lvl="1" indent="-171450">
              <a:buFont typeface="Arial" panose="020B0604020202020204" pitchFamily="34" charset="0"/>
              <a:buChar char="•"/>
            </a:pPr>
            <a:r>
              <a:rPr lang="en-CA" baseline="0" dirty="0" smtClean="0"/>
              <a:t>We’ll come back to this in a moment</a:t>
            </a:r>
          </a:p>
          <a:p>
            <a:pPr marL="171450" lvl="0" indent="-171450">
              <a:buFont typeface="Arial" panose="020B0604020202020204" pitchFamily="34" charset="0"/>
              <a:buChar char="•"/>
            </a:pPr>
            <a:r>
              <a:rPr lang="en-CA" baseline="0" dirty="0" smtClean="0"/>
              <a:t>What we perceive as sound is the result of vibrations in our hearing processes.</a:t>
            </a:r>
          </a:p>
          <a:p>
            <a:pPr marL="171450" lvl="0" indent="-171450">
              <a:buFont typeface="Arial" panose="020B0604020202020204" pitchFamily="34" charset="0"/>
              <a:buChar char="•"/>
            </a:pPr>
            <a:r>
              <a:rPr lang="en-CA" baseline="0" dirty="0" smtClean="0"/>
              <a:t>[Point 1]</a:t>
            </a:r>
          </a:p>
          <a:p>
            <a:pPr marL="628650" lvl="1" indent="-171450">
              <a:buFont typeface="Arial" panose="020B0604020202020204" pitchFamily="34" charset="0"/>
              <a:buChar char="•"/>
            </a:pPr>
            <a:r>
              <a:rPr lang="en-CA" baseline="0" dirty="0" smtClean="0"/>
              <a:t>What does this even mean? We’ll get to that.</a:t>
            </a:r>
          </a:p>
          <a:p>
            <a:pPr marL="171450" lvl="0" indent="-171450">
              <a:buFont typeface="Arial" panose="020B0604020202020204" pitchFamily="34" charset="0"/>
              <a:buChar char="•"/>
            </a:pPr>
            <a:r>
              <a:rPr lang="en-CA" baseline="0" dirty="0" smtClean="0"/>
              <a:t>[Point 2 and 3]</a:t>
            </a:r>
          </a:p>
          <a:p>
            <a:pPr marL="171450" lvl="0" indent="-171450">
              <a:buFont typeface="Arial" panose="020B0604020202020204" pitchFamily="34" charset="0"/>
              <a:buChar char="•"/>
            </a:pPr>
            <a:r>
              <a:rPr lang="en-CA" baseline="0" dirty="0" smtClean="0"/>
              <a:t>This creates areas of high and low air pressure (i.e. more/fewer molecules) spreading away from the source</a:t>
            </a:r>
          </a:p>
          <a:p>
            <a:pPr marL="171450" lvl="0" indent="-171450">
              <a:buFont typeface="Arial" panose="020B0604020202020204" pitchFamily="34" charset="0"/>
              <a:buChar char="•"/>
            </a:pPr>
            <a:r>
              <a:rPr lang="en-CA" baseline="0" dirty="0" smtClean="0"/>
              <a:t>If any of this doesn’t make sense right now, don’t worry, we’ll come back to it soon</a:t>
            </a:r>
          </a:p>
        </p:txBody>
      </p:sp>
      <p:sp>
        <p:nvSpPr>
          <p:cNvPr id="4" name="Slide Number Placeholder 3"/>
          <p:cNvSpPr>
            <a:spLocks noGrp="1"/>
          </p:cNvSpPr>
          <p:nvPr>
            <p:ph type="sldNum" sz="quarter" idx="10"/>
          </p:nvPr>
        </p:nvSpPr>
        <p:spPr/>
        <p:txBody>
          <a:bodyPr/>
          <a:lstStyle/>
          <a:p>
            <a:fld id="{033FF3BF-64E6-49DA-AD43-597A9680D1B5}" type="slidenum">
              <a:rPr lang="en-CA" smtClean="0"/>
              <a:t>2</a:t>
            </a:fld>
            <a:endParaRPr lang="en-CA"/>
          </a:p>
        </p:txBody>
      </p:sp>
    </p:spTree>
    <p:extLst>
      <p:ext uri="{BB962C8B-B14F-4D97-AF65-F5344CB8AC3E}">
        <p14:creationId xmlns:p14="http://schemas.microsoft.com/office/powerpoint/2010/main" val="166846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Now that we’ve really covered the basics,</a:t>
            </a:r>
            <a:r>
              <a:rPr lang="en-CA" baseline="0" dirty="0" smtClean="0"/>
              <a:t> what is the point? What can we do with all this?</a:t>
            </a:r>
          </a:p>
          <a:p>
            <a:pPr marL="171450" indent="-171450">
              <a:buFont typeface="Arial" panose="020B0604020202020204" pitchFamily="34" charset="0"/>
              <a:buChar char="•"/>
            </a:pPr>
            <a:r>
              <a:rPr lang="en-CA" baseline="0" dirty="0" smtClean="0"/>
              <a:t>Musicians benefit from a better understanding of sound, architects need to know the science of sound to better design buildings, and many </a:t>
            </a:r>
            <a:r>
              <a:rPr lang="en-CA" baseline="0" dirty="0" err="1" smtClean="0"/>
              <a:t>many</a:t>
            </a:r>
            <a:r>
              <a:rPr lang="en-CA" baseline="0" dirty="0" smtClean="0"/>
              <a:t> other applications</a:t>
            </a:r>
          </a:p>
          <a:p>
            <a:pPr marL="171450" indent="-171450">
              <a:buFont typeface="Arial" panose="020B0604020202020204" pitchFamily="34" charset="0"/>
              <a:buChar char="•"/>
            </a:pPr>
            <a:r>
              <a:rPr lang="en-CA" baseline="0" dirty="0" smtClean="0"/>
              <a:t>Another use is Non-Destructive Testing</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20</a:t>
            </a:fld>
            <a:endParaRPr lang="en-CA"/>
          </a:p>
        </p:txBody>
      </p:sp>
    </p:spTree>
    <p:extLst>
      <p:ext uri="{BB962C8B-B14F-4D97-AF65-F5344CB8AC3E}">
        <p14:creationId xmlns:p14="http://schemas.microsoft.com/office/powerpoint/2010/main" val="2440794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What I’ve been attempting to do,</a:t>
            </a:r>
            <a:r>
              <a:rPr lang="en-CA" baseline="0" dirty="0" smtClean="0"/>
              <a:t> and so far so good, is create a noise cancelling unit</a:t>
            </a:r>
          </a:p>
          <a:p>
            <a:pPr marL="171450" indent="-171450">
              <a:buFont typeface="Arial" panose="020B0604020202020204" pitchFamily="34" charset="0"/>
              <a:buChar char="•"/>
            </a:pPr>
            <a:r>
              <a:rPr lang="en-CA" baseline="0" dirty="0" smtClean="0"/>
              <a:t>What I can do today is show the parts of it that are working so far.</a:t>
            </a:r>
          </a:p>
          <a:p>
            <a:pPr marL="171450" indent="-171450">
              <a:buFont typeface="Arial" panose="020B0604020202020204" pitchFamily="34" charset="0"/>
              <a:buChar char="•"/>
            </a:pPr>
            <a:r>
              <a:rPr lang="en-CA" baseline="0" dirty="0" smtClean="0"/>
              <a:t>The circuit consists of three main parts</a:t>
            </a:r>
          </a:p>
          <a:p>
            <a:pPr marL="628650" lvl="1" indent="-171450">
              <a:buFont typeface="Arial" panose="020B0604020202020204" pitchFamily="34" charset="0"/>
              <a:buChar char="•"/>
            </a:pPr>
            <a:r>
              <a:rPr lang="en-CA" baseline="0" dirty="0" smtClean="0"/>
              <a:t>[Point 1]</a:t>
            </a:r>
          </a:p>
          <a:p>
            <a:pPr marL="1085850" lvl="2" indent="-171450">
              <a:buFont typeface="Arial" panose="020B0604020202020204" pitchFamily="34" charset="0"/>
              <a:buChar char="•"/>
            </a:pPr>
            <a:r>
              <a:rPr lang="en-CA" dirty="0" smtClean="0"/>
              <a:t>This</a:t>
            </a:r>
            <a:r>
              <a:rPr lang="en-CA" baseline="0" dirty="0" smtClean="0"/>
              <a:t> increases the amplitude of the wave that comes in</a:t>
            </a:r>
          </a:p>
          <a:p>
            <a:pPr marL="1085850" lvl="2" indent="-171450">
              <a:buFont typeface="Arial" panose="020B0604020202020204" pitchFamily="34" charset="0"/>
              <a:buChar char="•"/>
            </a:pPr>
            <a:r>
              <a:rPr lang="en-CA" baseline="0" dirty="0" smtClean="0"/>
              <a:t>[Use the board]</a:t>
            </a:r>
          </a:p>
          <a:p>
            <a:pPr marL="1085850" lvl="2" indent="-171450">
              <a:buFont typeface="Arial" panose="020B0604020202020204" pitchFamily="34" charset="0"/>
              <a:buChar char="•"/>
            </a:pPr>
            <a:r>
              <a:rPr lang="en-CA" baseline="0" dirty="0" smtClean="0"/>
              <a:t>Think of it like adding a multiplicative factor</a:t>
            </a:r>
          </a:p>
          <a:p>
            <a:pPr marL="628650" lvl="1" indent="-171450">
              <a:buFont typeface="Arial" panose="020B0604020202020204" pitchFamily="34" charset="0"/>
              <a:buChar char="•"/>
            </a:pPr>
            <a:r>
              <a:rPr lang="en-CA" baseline="0" dirty="0" smtClean="0"/>
              <a:t>[Point 2]</a:t>
            </a:r>
          </a:p>
          <a:p>
            <a:pPr marL="1085850" lvl="2" indent="-171450">
              <a:buFont typeface="Arial" panose="020B0604020202020204" pitchFamily="34" charset="0"/>
              <a:buChar char="•"/>
            </a:pPr>
            <a:r>
              <a:rPr lang="en-CA" baseline="0" dirty="0" smtClean="0"/>
              <a:t>This part of the circuit delays the circuit [explain how]</a:t>
            </a:r>
          </a:p>
          <a:p>
            <a:pPr marL="628650" lvl="1" indent="-171450">
              <a:buFont typeface="Arial" panose="020B0604020202020204" pitchFamily="34" charset="0"/>
              <a:buChar char="•"/>
            </a:pPr>
            <a:r>
              <a:rPr lang="en-CA" baseline="0" dirty="0" smtClean="0"/>
              <a:t>[Point 3]</a:t>
            </a:r>
          </a:p>
          <a:p>
            <a:pPr marL="1085850" lvl="2" indent="-171450">
              <a:buFont typeface="Arial" panose="020B0604020202020204" pitchFamily="34" charset="0"/>
              <a:buChar char="•"/>
            </a:pPr>
            <a:r>
              <a:rPr lang="en-CA" baseline="0" dirty="0" smtClean="0"/>
              <a:t>This combines the original signal with that of the music and then inverts it</a:t>
            </a:r>
          </a:p>
          <a:p>
            <a:pPr marL="171450" lvl="0" indent="-171450">
              <a:buFont typeface="Arial" panose="020B0604020202020204" pitchFamily="34" charset="0"/>
              <a:buChar char="•"/>
            </a:pPr>
            <a:r>
              <a:rPr lang="en-CA" baseline="0" dirty="0" smtClean="0"/>
              <a:t>[Draw on the board the block diagram]</a:t>
            </a:r>
          </a:p>
          <a:p>
            <a:pPr marL="171450" lvl="0" indent="-171450">
              <a:buFont typeface="Arial" panose="020B0604020202020204" pitchFamily="34" charset="0"/>
              <a:buChar char="•"/>
            </a:pPr>
            <a:r>
              <a:rPr lang="en-CA" baseline="0" dirty="0" smtClean="0"/>
              <a:t>Mics would be attached to backs of headphones, on the outside. They’d pick up the noise and the noise would go through the circuit. At the third part, the noise gets combined with the music</a:t>
            </a:r>
          </a:p>
        </p:txBody>
      </p:sp>
      <p:sp>
        <p:nvSpPr>
          <p:cNvPr id="4" name="Slide Number Placeholder 3"/>
          <p:cNvSpPr>
            <a:spLocks noGrp="1"/>
          </p:cNvSpPr>
          <p:nvPr>
            <p:ph type="sldNum" sz="quarter" idx="10"/>
          </p:nvPr>
        </p:nvSpPr>
        <p:spPr/>
        <p:txBody>
          <a:bodyPr/>
          <a:lstStyle/>
          <a:p>
            <a:fld id="{033FF3BF-64E6-49DA-AD43-597A9680D1B5}" type="slidenum">
              <a:rPr lang="en-CA" smtClean="0"/>
              <a:t>21</a:t>
            </a:fld>
            <a:endParaRPr lang="en-CA"/>
          </a:p>
        </p:txBody>
      </p:sp>
    </p:spTree>
    <p:extLst>
      <p:ext uri="{BB962C8B-B14F-4D97-AF65-F5344CB8AC3E}">
        <p14:creationId xmlns:p14="http://schemas.microsoft.com/office/powerpoint/2010/main" val="243987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Go through how each component works, plug it in and</a:t>
            </a:r>
            <a:r>
              <a:rPr lang="en-CA" baseline="0" dirty="0" smtClean="0"/>
              <a:t> show it step by step</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22</a:t>
            </a:fld>
            <a:endParaRPr lang="en-CA"/>
          </a:p>
        </p:txBody>
      </p:sp>
    </p:spTree>
    <p:extLst>
      <p:ext uri="{BB962C8B-B14F-4D97-AF65-F5344CB8AC3E}">
        <p14:creationId xmlns:p14="http://schemas.microsoft.com/office/powerpoint/2010/main" val="232484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Let’s go back to the idea of sound as vibrations and work through what I just said</a:t>
            </a:r>
          </a:p>
          <a:p>
            <a:pPr marL="171450" lvl="0" indent="-171450">
              <a:buFont typeface="Arial" panose="020B0604020202020204" pitchFamily="34" charset="0"/>
              <a:buChar char="•"/>
            </a:pPr>
            <a:r>
              <a:rPr lang="en-CA" dirty="0" smtClean="0"/>
              <a:t>[Point</a:t>
            </a:r>
            <a:r>
              <a:rPr lang="en-CA" baseline="0" dirty="0" smtClean="0"/>
              <a:t> 1.1]</a:t>
            </a:r>
          </a:p>
          <a:p>
            <a:pPr marL="628650" lvl="1" indent="-171450">
              <a:buFont typeface="Arial" panose="020B0604020202020204" pitchFamily="34" charset="0"/>
              <a:buChar char="•"/>
            </a:pPr>
            <a:r>
              <a:rPr lang="en-CA" baseline="0" dirty="0" smtClean="0"/>
              <a:t>What is a medium? A medium is the thing through which energy may travel through. In this case, the medium may be any solid, liquid, or gas. A medium is the substance or material that carries the wave.</a:t>
            </a:r>
          </a:p>
          <a:p>
            <a:pPr marL="628650" lvl="1" indent="-171450">
              <a:buFont typeface="Arial" panose="020B0604020202020204" pitchFamily="34" charset="0"/>
              <a:buChar char="•"/>
            </a:pPr>
            <a:r>
              <a:rPr lang="en-CA" baseline="0" dirty="0" smtClean="0"/>
              <a:t>Consider news and media, you’ve heard the term there of course.  The media (plural of medium) refers to newspapers or television networks or radio stations, etc. The news </a:t>
            </a:r>
            <a:r>
              <a:rPr lang="en-CA" i="1" baseline="0" dirty="0" smtClean="0"/>
              <a:t>moves through</a:t>
            </a:r>
            <a:r>
              <a:rPr lang="en-CA" i="0" baseline="0" dirty="0" smtClean="0"/>
              <a:t> the media. The media is the </a:t>
            </a:r>
            <a:r>
              <a:rPr lang="en-CA" i="1" baseline="0" dirty="0" smtClean="0"/>
              <a:t>thing </a:t>
            </a:r>
            <a:r>
              <a:rPr lang="en-CA" i="0" baseline="0" dirty="0" smtClean="0"/>
              <a:t>that is carrying the news from the source to your television set and your house and ultimately to you.</a:t>
            </a:r>
          </a:p>
          <a:p>
            <a:pPr marL="628650" lvl="1" indent="-171450">
              <a:buFont typeface="Arial" panose="020B0604020202020204" pitchFamily="34" charset="0"/>
              <a:buChar char="•"/>
            </a:pPr>
            <a:r>
              <a:rPr lang="en-CA" i="0" baseline="0" dirty="0" smtClean="0"/>
              <a:t>Another way to think about it, think of the ocean. The waves of the ocean travel</a:t>
            </a:r>
            <a:r>
              <a:rPr lang="en-CA" i="1" baseline="0" dirty="0" smtClean="0"/>
              <a:t> through</a:t>
            </a:r>
            <a:r>
              <a:rPr lang="en-CA" i="0" baseline="0" dirty="0" smtClean="0"/>
              <a:t> the water. So the water is the medium.</a:t>
            </a:r>
          </a:p>
          <a:p>
            <a:pPr marL="628650" lvl="1" indent="-171450">
              <a:buFont typeface="Arial" panose="020B0604020202020204" pitchFamily="34" charset="0"/>
              <a:buChar char="•"/>
            </a:pPr>
            <a:r>
              <a:rPr lang="en-CA" i="0" baseline="0" dirty="0" smtClean="0"/>
              <a:t>So now when I’m talking to you, what is the medium here? The air. But it doesn’t have to just be air.</a:t>
            </a:r>
          </a:p>
          <a:p>
            <a:pPr marL="171450" lvl="0" indent="-171450">
              <a:buFont typeface="Arial" panose="020B0604020202020204" pitchFamily="34" charset="0"/>
              <a:buChar char="•"/>
            </a:pPr>
            <a:r>
              <a:rPr lang="en-CA" i="0" baseline="0" dirty="0" smtClean="0"/>
              <a:t>But now, what the heck is a wave?</a:t>
            </a:r>
          </a:p>
          <a:p>
            <a:pPr marL="628650" lvl="1" indent="-171450">
              <a:buFont typeface="Arial" panose="020B0604020202020204" pitchFamily="34" charset="0"/>
              <a:buChar char="•"/>
            </a:pPr>
            <a:r>
              <a:rPr lang="en-CA" i="0" baseline="0" dirty="0" smtClean="0"/>
              <a:t>Have you guys heard of waves before? Can you give examples?</a:t>
            </a:r>
          </a:p>
          <a:p>
            <a:pPr marL="628650" lvl="1" indent="-171450">
              <a:buFont typeface="Arial" panose="020B0604020202020204" pitchFamily="34" charset="0"/>
              <a:buChar char="•"/>
            </a:pPr>
            <a:r>
              <a:rPr lang="en-CA" i="0" baseline="0" dirty="0" smtClean="0"/>
              <a:t>Ever been to a stadium or a sports arena? Watched a hockey or soccer game? Know that thing the crowd likes to do sometimes, called The Wave? A group of people jump up and sit back down quickly and then nearby people see them and do the same thing and so on</a:t>
            </a:r>
          </a:p>
          <a:p>
            <a:pPr marL="628650" lvl="1" indent="-171450">
              <a:buFont typeface="Arial" panose="020B0604020202020204" pitchFamily="34" charset="0"/>
              <a:buChar char="•"/>
            </a:pPr>
            <a:r>
              <a:rPr lang="en-CA" i="0" baseline="0" dirty="0" smtClean="0"/>
              <a:t>[Figure 1]</a:t>
            </a: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3</a:t>
            </a:fld>
            <a:endParaRPr lang="en-CA"/>
          </a:p>
        </p:txBody>
      </p:sp>
    </p:spTree>
    <p:extLst>
      <p:ext uri="{BB962C8B-B14F-4D97-AF65-F5344CB8AC3E}">
        <p14:creationId xmlns:p14="http://schemas.microsoft.com/office/powerpoint/2010/main" val="416843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[Points 1 and 2]</a:t>
            </a:r>
          </a:p>
          <a:p>
            <a:pPr marL="628650" lvl="1" indent="-171450">
              <a:buFont typeface="Arial" panose="020B0604020202020204" pitchFamily="34" charset="0"/>
              <a:buChar char="•"/>
            </a:pPr>
            <a:r>
              <a:rPr lang="en-CA" dirty="0" smtClean="0"/>
              <a:t>[Work through Figure </a:t>
            </a:r>
            <a:r>
              <a:rPr lang="en-CA" dirty="0" smtClean="0"/>
              <a:t>2, see how things are squished</a:t>
            </a:r>
            <a:r>
              <a:rPr lang="en-CA" baseline="0" dirty="0" smtClean="0"/>
              <a:t> and not squished together</a:t>
            </a:r>
            <a:r>
              <a:rPr lang="en-CA" dirty="0" smtClean="0"/>
              <a:t>]</a:t>
            </a:r>
            <a:endParaRPr lang="en-CA" dirty="0" smtClean="0"/>
          </a:p>
          <a:p>
            <a:pPr marL="1085850" lvl="2" indent="-171450">
              <a:buFont typeface="Arial" panose="020B0604020202020204" pitchFamily="34" charset="0"/>
              <a:buChar char="•"/>
            </a:pPr>
            <a:r>
              <a:rPr lang="en-CA" dirty="0" smtClean="0"/>
              <a:t>See when the red line pushes</a:t>
            </a:r>
            <a:r>
              <a:rPr lang="en-CA" baseline="0" dirty="0" smtClean="0"/>
              <a:t> on the particles, how some parts alternate between being squished together and some parts are more spread out from the other particles.</a:t>
            </a:r>
          </a:p>
          <a:p>
            <a:pPr marL="171450" lvl="0" indent="-171450">
              <a:buFont typeface="Arial" panose="020B0604020202020204" pitchFamily="34" charset="0"/>
              <a:buChar char="•"/>
            </a:pPr>
            <a:r>
              <a:rPr lang="en-CA" baseline="0" dirty="0" smtClean="0"/>
              <a:t>So sound is just alternating compressions and rarefactions in the air</a:t>
            </a:r>
          </a:p>
          <a:p>
            <a:pPr marL="171450" lvl="0" indent="-171450">
              <a:buFont typeface="Arial" panose="020B0604020202020204" pitchFamily="34" charset="0"/>
              <a:buChar char="•"/>
            </a:pPr>
            <a:r>
              <a:rPr lang="en-CA" baseline="0" dirty="0" smtClean="0"/>
              <a:t>How does this work? Recall that sound is an energy, and it is essentially kinetic (motion). As the particles are moved from the rest position, they exert force (hit) to adjacent particles and pass this energy on.</a:t>
            </a:r>
          </a:p>
          <a:p>
            <a:pPr marL="171450" lvl="0" indent="-171450">
              <a:buFont typeface="Arial" panose="020B0604020202020204" pitchFamily="34" charset="0"/>
              <a:buChar char="•"/>
            </a:pPr>
            <a:r>
              <a:rPr lang="en-CA" baseline="0" dirty="0" smtClean="0"/>
              <a:t>Note when we talk about particles, we don’t have to mean a single atom or molecule. It is enough to talk about tiny concentrations of matter capable of energy transmission.</a:t>
            </a:r>
          </a:p>
        </p:txBody>
      </p:sp>
      <p:sp>
        <p:nvSpPr>
          <p:cNvPr id="4" name="Slide Number Placeholder 3"/>
          <p:cNvSpPr>
            <a:spLocks noGrp="1"/>
          </p:cNvSpPr>
          <p:nvPr>
            <p:ph type="sldNum" sz="quarter" idx="10"/>
          </p:nvPr>
        </p:nvSpPr>
        <p:spPr/>
        <p:txBody>
          <a:bodyPr/>
          <a:lstStyle/>
          <a:p>
            <a:fld id="{033FF3BF-64E6-49DA-AD43-597A9680D1B5}" type="slidenum">
              <a:rPr lang="en-CA" smtClean="0"/>
              <a:t>4</a:t>
            </a:fld>
            <a:endParaRPr lang="en-CA"/>
          </a:p>
        </p:txBody>
      </p:sp>
    </p:spTree>
    <p:extLst>
      <p:ext uri="{BB962C8B-B14F-4D97-AF65-F5344CB8AC3E}">
        <p14:creationId xmlns:p14="http://schemas.microsoft.com/office/powerpoint/2010/main" val="77108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baseline="0" dirty="0" smtClean="0"/>
              <a:t>Now what do sound waves look like?</a:t>
            </a:r>
          </a:p>
          <a:p>
            <a:pPr marL="171450" lvl="0" indent="-171450">
              <a:buFont typeface="Arial" panose="020B0604020202020204" pitchFamily="34" charset="0"/>
              <a:buChar char="•"/>
            </a:pPr>
            <a:r>
              <a:rPr lang="en-CA" baseline="0" dirty="0" smtClean="0"/>
              <a:t>Of course we can’t see sound waves, but we can model what is happening, using the knowledge we just acquired.</a:t>
            </a:r>
          </a:p>
          <a:p>
            <a:pPr marL="171450" lvl="0" indent="-171450">
              <a:buFont typeface="Arial" panose="020B0604020202020204" pitchFamily="34" charset="0"/>
              <a:buChar char="•"/>
            </a:pPr>
            <a:r>
              <a:rPr lang="en-CA" i="0" baseline="0" dirty="0" smtClean="0"/>
              <a:t>[</a:t>
            </a:r>
            <a:r>
              <a:rPr lang="en-CA" i="0" baseline="0" dirty="0" smtClean="0"/>
              <a:t>Figure 1]</a:t>
            </a:r>
          </a:p>
          <a:p>
            <a:pPr marL="628650" lvl="1" indent="-171450">
              <a:buFont typeface="Arial" panose="020B0604020202020204" pitchFamily="34" charset="0"/>
              <a:buChar char="•"/>
            </a:pPr>
            <a:r>
              <a:rPr lang="en-CA" i="0" baseline="0" dirty="0" smtClean="0"/>
              <a:t>See how these particles travel side to side? This is actually what is called a longitudinal wave: the motion is in the same direction as the wave is </a:t>
            </a:r>
            <a:r>
              <a:rPr lang="en-CA" i="0" baseline="0" dirty="0" smtClean="0"/>
              <a:t>travelling</a:t>
            </a:r>
          </a:p>
          <a:p>
            <a:pPr marL="628650" lvl="1" indent="-171450">
              <a:buFont typeface="Arial" panose="020B0604020202020204" pitchFamily="34" charset="0"/>
              <a:buChar char="•"/>
            </a:pPr>
            <a:r>
              <a:rPr lang="en-CA" baseline="0" dirty="0" smtClean="0"/>
              <a:t>Recall what we discussed about compression and rarefaction</a:t>
            </a:r>
          </a:p>
          <a:p>
            <a:pPr marL="628650" lvl="1" indent="-171450">
              <a:buFont typeface="Arial" panose="020B0604020202020204" pitchFamily="34" charset="0"/>
              <a:buChar char="•"/>
            </a:pPr>
            <a:r>
              <a:rPr lang="en-CA" baseline="0" dirty="0" smtClean="0"/>
              <a:t>[Draw something like this on the board: speaker and sound coming out: compressions and rarefactions]</a:t>
            </a:r>
          </a:p>
          <a:p>
            <a:pPr marL="628650" lvl="1" indent="-171450">
              <a:buFont typeface="Arial" panose="020B0604020202020204" pitchFamily="34" charset="0"/>
              <a:buChar char="•"/>
            </a:pPr>
            <a:r>
              <a:rPr lang="en-CA" baseline="0" dirty="0" smtClean="0"/>
              <a:t>Now if we were to try and plot the magnitude of how compressed these sections are as a function of time, what would we get? [Work through some points]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Another thing to note…while the wave moves, each individual typically</a:t>
            </a:r>
            <a:r>
              <a:rPr lang="en-CA" i="1" baseline="0" dirty="0" smtClean="0"/>
              <a:t> does not! </a:t>
            </a:r>
            <a:r>
              <a:rPr lang="en-CA" i="0" baseline="0" dirty="0" smtClean="0"/>
              <a:t>What I mean is, a particle may move up and down or side to side with the wave, but it won’t actually travel with the wave.</a:t>
            </a:r>
          </a:p>
          <a:p>
            <a:pPr marL="171450" lvl="0" indent="-171450">
              <a:buFont typeface="Arial" panose="020B0604020202020204" pitchFamily="34" charset="0"/>
              <a:buChar char="•"/>
            </a:pPr>
            <a:r>
              <a:rPr lang="en-CA" i="0" baseline="0" dirty="0" smtClean="0"/>
              <a:t>[</a:t>
            </a:r>
            <a:r>
              <a:rPr lang="en-CA" i="0" baseline="0" dirty="0" smtClean="0"/>
              <a:t>Figure 2]</a:t>
            </a:r>
          </a:p>
          <a:p>
            <a:pPr marL="628650" lvl="1" indent="-171450">
              <a:buFont typeface="Arial" panose="020B0604020202020204" pitchFamily="34" charset="0"/>
              <a:buChar char="•"/>
            </a:pPr>
            <a:r>
              <a:rPr lang="en-CA" i="0" baseline="0" dirty="0" smtClean="0"/>
              <a:t>See how the particle (in red) moves up and down? But the wave goes on. This is known as a transverse wave and the particle motion is up and down: perpendicular</a:t>
            </a:r>
          </a:p>
          <a:p>
            <a:pPr marL="628650" lvl="1" indent="-171450">
              <a:buFont typeface="Arial" panose="020B0604020202020204" pitchFamily="34" charset="0"/>
              <a:buChar char="•"/>
            </a:pPr>
            <a:r>
              <a:rPr lang="en-CA" i="0" baseline="0" dirty="0" smtClean="0"/>
              <a:t>Note how this looks like what we’ve drawn on the board, but what is on the board is a measure of how packed the particles are at a point, whereas in the .gif it’s a measure of the position of the particle. Does that make sense? Great</a:t>
            </a:r>
          </a:p>
          <a:p>
            <a:pPr marL="171450" lvl="0" indent="-171450">
              <a:buFont typeface="Arial" panose="020B0604020202020204" pitchFamily="34" charset="0"/>
              <a:buChar char="•"/>
            </a:pPr>
            <a:r>
              <a:rPr lang="en-CA" i="0" baseline="0" dirty="0" smtClean="0"/>
              <a:t>But why should you believe me? How can I prove all this to you, or at least some of it</a:t>
            </a:r>
            <a:r>
              <a:rPr lang="en-CA" i="0" baseline="0" dirty="0" smtClean="0"/>
              <a:t>? Well what if I attached this microphone to </a:t>
            </a:r>
            <a:r>
              <a:rPr lang="en-CA" i="0" baseline="0" smtClean="0"/>
              <a:t>this oscilloscope…</a:t>
            </a:r>
            <a:endParaRPr lang="en-CA" i="0" baseline="0" dirty="0" smtClean="0"/>
          </a:p>
          <a:p>
            <a:pPr marL="171450" lvl="0" indent="-171450">
              <a:buFont typeface="Arial" panose="020B0604020202020204" pitchFamily="34" charset="0"/>
              <a:buChar char="•"/>
            </a:pPr>
            <a:r>
              <a:rPr lang="en-CA" i="0" baseline="0" dirty="0" smtClean="0"/>
              <a:t>[Tuning fork in the oscilloscope to show]</a:t>
            </a:r>
          </a:p>
          <a:p>
            <a:pPr marL="171450" lvl="0" indent="-171450">
              <a:buFont typeface="Arial" panose="020B0604020202020204" pitchFamily="34" charset="0"/>
              <a:buChar char="•"/>
            </a:pPr>
            <a:r>
              <a:rPr lang="en-CA" i="0" baseline="0" dirty="0" smtClean="0"/>
              <a:t>[Video to 1:45]</a:t>
            </a:r>
            <a:endParaRPr lang="en-CA" i="0" baseline="0" dirty="0" smtClean="0"/>
          </a:p>
        </p:txBody>
      </p:sp>
      <p:sp>
        <p:nvSpPr>
          <p:cNvPr id="4" name="Slide Number Placeholder 3"/>
          <p:cNvSpPr>
            <a:spLocks noGrp="1"/>
          </p:cNvSpPr>
          <p:nvPr>
            <p:ph type="sldNum" sz="quarter" idx="10"/>
          </p:nvPr>
        </p:nvSpPr>
        <p:spPr/>
        <p:txBody>
          <a:bodyPr/>
          <a:lstStyle/>
          <a:p>
            <a:fld id="{033FF3BF-64E6-49DA-AD43-597A9680D1B5}" type="slidenum">
              <a:rPr lang="en-CA" smtClean="0"/>
              <a:t>5</a:t>
            </a:fld>
            <a:endParaRPr lang="en-CA"/>
          </a:p>
        </p:txBody>
      </p:sp>
    </p:spTree>
    <p:extLst>
      <p:ext uri="{BB962C8B-B14F-4D97-AF65-F5344CB8AC3E}">
        <p14:creationId xmlns:p14="http://schemas.microsoft.com/office/powerpoint/2010/main" val="42234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i="0" baseline="0" dirty="0" smtClean="0"/>
              <a:t>Let’s go back to the tuning fork.</a:t>
            </a:r>
          </a:p>
          <a:p>
            <a:pPr marL="628650" lvl="1" indent="-171450">
              <a:buFont typeface="Arial" panose="020B0604020202020204" pitchFamily="34" charset="0"/>
              <a:buChar char="•"/>
            </a:pPr>
            <a:r>
              <a:rPr lang="en-CA" i="0" baseline="0" dirty="0" smtClean="0"/>
              <a:t>You obviously can’t see it vibrating, but if I gave it to each of you and asked you to try it out, you’d see that indeed it does. But a quicker way to prove this</a:t>
            </a:r>
          </a:p>
          <a:p>
            <a:pPr marL="628650" lvl="1" indent="-171450">
              <a:buFont typeface="Arial" panose="020B0604020202020204" pitchFamily="34" charset="0"/>
              <a:buChar char="•"/>
            </a:pPr>
            <a:r>
              <a:rPr lang="en-CA" i="0" baseline="0" dirty="0" smtClean="0"/>
              <a:t>[Tuning fork in water demo]</a:t>
            </a:r>
          </a:p>
          <a:p>
            <a:pPr marL="628650" lvl="1" indent="-171450">
              <a:buFont typeface="Arial" panose="020B0604020202020204" pitchFamily="34" charset="0"/>
              <a:buChar char="•"/>
            </a:pPr>
            <a:r>
              <a:rPr lang="en-CA" i="0" baseline="0" dirty="0" smtClean="0"/>
              <a:t>[Use doc cam for this]</a:t>
            </a:r>
          </a:p>
        </p:txBody>
      </p:sp>
      <p:sp>
        <p:nvSpPr>
          <p:cNvPr id="4" name="Slide Number Placeholder 3"/>
          <p:cNvSpPr>
            <a:spLocks noGrp="1"/>
          </p:cNvSpPr>
          <p:nvPr>
            <p:ph type="sldNum" sz="quarter" idx="10"/>
          </p:nvPr>
        </p:nvSpPr>
        <p:spPr/>
        <p:txBody>
          <a:bodyPr/>
          <a:lstStyle/>
          <a:p>
            <a:fld id="{033FF3BF-64E6-49DA-AD43-597A9680D1B5}" type="slidenum">
              <a:rPr lang="en-CA" smtClean="0"/>
              <a:t>6</a:t>
            </a:fld>
            <a:endParaRPr lang="en-CA"/>
          </a:p>
        </p:txBody>
      </p:sp>
    </p:spTree>
    <p:extLst>
      <p:ext uri="{BB962C8B-B14F-4D97-AF65-F5344CB8AC3E}">
        <p14:creationId xmlns:p14="http://schemas.microsoft.com/office/powerpoint/2010/main" val="304671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[Go back to the drawing on the board or draw standing</a:t>
            </a:r>
            <a:r>
              <a:rPr lang="en-CA" baseline="0" dirty="0" smtClean="0"/>
              <a:t> wave, at least two cycles]</a:t>
            </a:r>
          </a:p>
          <a:p>
            <a:pPr marL="171450" indent="-171450">
              <a:buFont typeface="Arial" panose="020B0604020202020204" pitchFamily="34" charset="0"/>
              <a:buChar char="•"/>
            </a:pPr>
            <a:r>
              <a:rPr lang="en-CA" baseline="0" dirty="0" smtClean="0"/>
              <a:t>Let’s say we have this wave here.</a:t>
            </a:r>
          </a:p>
          <a:p>
            <a:pPr marL="171450" indent="-171450">
              <a:buFont typeface="Arial" panose="020B0604020202020204" pitchFamily="34" charset="0"/>
              <a:buChar char="•"/>
            </a:pPr>
            <a:r>
              <a:rPr lang="en-CA" baseline="0" dirty="0" smtClean="0"/>
              <a:t>[Point 1]</a:t>
            </a:r>
          </a:p>
          <a:p>
            <a:pPr marL="171450" indent="-171450">
              <a:buFont typeface="Arial" panose="020B0604020202020204" pitchFamily="34" charset="0"/>
              <a:buChar char="•"/>
            </a:pPr>
            <a:r>
              <a:rPr lang="en-CA" baseline="0" dirty="0" smtClean="0"/>
              <a:t>Now let’s draw some axes (they should know about drawing graphs like position vs. time or something)</a:t>
            </a:r>
          </a:p>
          <a:p>
            <a:pPr marL="171450" indent="-171450">
              <a:buFont typeface="Arial" panose="020B0604020202020204" pitchFamily="34" charset="0"/>
              <a:buChar char="•"/>
            </a:pPr>
            <a:r>
              <a:rPr lang="en-CA" baseline="0" dirty="0" smtClean="0"/>
              <a:t>What might we call the y-axis? We might call it something like pressure if that was what we wanted to look at or maybe position of the particle.</a:t>
            </a:r>
          </a:p>
          <a:p>
            <a:pPr marL="171450" indent="-171450">
              <a:buFont typeface="Arial" panose="020B0604020202020204" pitchFamily="34" charset="0"/>
              <a:buChar char="•"/>
            </a:pPr>
            <a:r>
              <a:rPr lang="en-CA" baseline="0" dirty="0" smtClean="0"/>
              <a:t>How about the x-axis? Usually we might call this time, although it doesn’t have to be. But let’s call it pressure and time.</a:t>
            </a:r>
          </a:p>
          <a:p>
            <a:pPr marL="171450" indent="-171450">
              <a:buFont typeface="Arial" panose="020B0604020202020204" pitchFamily="34" charset="0"/>
              <a:buChar char="•"/>
            </a:pPr>
            <a:r>
              <a:rPr lang="en-CA" baseline="0" dirty="0" smtClean="0"/>
              <a:t>Now the distance from the x-axis to a point on the wave is what is called the amplitude. The higher/bigger the amplitude, the more energy. [Point 2.0 – 2.1]</a:t>
            </a:r>
          </a:p>
          <a:p>
            <a:pPr marL="628650" lvl="1" indent="-171450">
              <a:buFont typeface="Arial" panose="020B0604020202020204" pitchFamily="34" charset="0"/>
              <a:buChar char="•"/>
            </a:pPr>
            <a:r>
              <a:rPr lang="en-CA" baseline="0" dirty="0" smtClean="0"/>
              <a:t>Typically, with sound, the amplitude is connected to the volume and perceived as loudness: higher amplitudes </a:t>
            </a:r>
            <a:r>
              <a:rPr lang="en-CA" baseline="0" dirty="0" smtClean="0">
                <a:sym typeface="Wingdings" panose="05000000000000000000" pitchFamily="2" charset="2"/>
              </a:rPr>
              <a:t> louder sounds</a:t>
            </a:r>
          </a:p>
          <a:p>
            <a:pPr marL="628650" lvl="1" indent="-171450">
              <a:buFont typeface="Arial" panose="020B0604020202020204" pitchFamily="34" charset="0"/>
              <a:buChar char="•"/>
            </a:pPr>
            <a:r>
              <a:rPr lang="en-CA" dirty="0" smtClean="0"/>
              <a:t>[Point 2.2]</a:t>
            </a:r>
          </a:p>
          <a:p>
            <a:pPr marL="171450" lvl="0" indent="-171450">
              <a:buFont typeface="Arial" panose="020B0604020202020204" pitchFamily="34" charset="0"/>
              <a:buChar char="•"/>
            </a:pPr>
            <a:r>
              <a:rPr lang="en-CA" dirty="0" smtClean="0"/>
              <a:t>So</a:t>
            </a:r>
            <a:r>
              <a:rPr lang="en-CA" baseline="0" dirty="0" smtClean="0"/>
              <a:t> that’s a vertically based measurement. Now horizontally, notice how the crests and troughs come back, in this case they repeat. This motion we’ve been seeing, where things repeat, this is known as periodic motion. </a:t>
            </a:r>
          </a:p>
          <a:p>
            <a:pPr marL="628650" lvl="1" indent="-171450">
              <a:buFont typeface="Arial" panose="020B0604020202020204" pitchFamily="34" charset="0"/>
              <a:buChar char="•"/>
            </a:pPr>
            <a:r>
              <a:rPr lang="en-CA" baseline="0" dirty="0" smtClean="0"/>
              <a:t>Waveforms that repeat in a regular manner are called periodic, because it repeats after equal intervals of time. [Point 3.0 – 3.2]</a:t>
            </a:r>
          </a:p>
          <a:p>
            <a:pPr marL="628650" lvl="1" indent="-171450">
              <a:buFont typeface="Arial" panose="020B0604020202020204" pitchFamily="34" charset="0"/>
              <a:buChar char="•"/>
            </a:pPr>
            <a:r>
              <a:rPr lang="en-CA" baseline="0" dirty="0" smtClean="0"/>
              <a:t>Since the wave repeats like this, we don’t need to look at the whole thing. What we can do is look at one section, for example from one crest to the next. This is a wavelength.</a:t>
            </a:r>
          </a:p>
          <a:p>
            <a:pPr marL="628650" lvl="1" indent="-171450">
              <a:buFont typeface="Arial" panose="020B0604020202020204" pitchFamily="34" charset="0"/>
              <a:buChar char="•"/>
            </a:pPr>
            <a:r>
              <a:rPr lang="en-CA" baseline="0" dirty="0" smtClean="0"/>
              <a:t>[Point 3.3]</a:t>
            </a:r>
          </a:p>
          <a:p>
            <a:pPr marL="628650" lvl="1" indent="-171450">
              <a:buFont typeface="Arial" panose="020B0604020202020204" pitchFamily="34" charset="0"/>
              <a:buChar char="•"/>
            </a:pPr>
            <a:r>
              <a:rPr lang="en-CA" baseline="0" dirty="0" smtClean="0"/>
              <a:t>We use ‘lambda’ to represent this</a:t>
            </a:r>
          </a:p>
          <a:p>
            <a:pPr marL="171450" lvl="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7</a:t>
            </a:fld>
            <a:endParaRPr lang="en-CA"/>
          </a:p>
        </p:txBody>
      </p:sp>
    </p:spTree>
    <p:extLst>
      <p:ext uri="{BB962C8B-B14F-4D97-AF65-F5344CB8AC3E}">
        <p14:creationId xmlns:p14="http://schemas.microsoft.com/office/powerpoint/2010/main" val="209879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dirty="0" smtClean="0"/>
              <a:t>Another characteristic of a wave is its</a:t>
            </a:r>
            <a:r>
              <a:rPr lang="en-CA" baseline="0" dirty="0" smtClean="0"/>
              <a:t> </a:t>
            </a:r>
            <a:r>
              <a:rPr lang="en-CA" dirty="0" smtClean="0"/>
              <a:t>frequency</a:t>
            </a:r>
          </a:p>
          <a:p>
            <a:pPr marL="628650" lvl="1" indent="-171450">
              <a:buFont typeface="Arial" panose="020B0604020202020204" pitchFamily="34" charset="0"/>
              <a:buChar char="•"/>
            </a:pPr>
            <a:r>
              <a:rPr lang="en-CA" dirty="0" smtClean="0"/>
              <a:t>[Point 1.0-1.2]</a:t>
            </a:r>
          </a:p>
          <a:p>
            <a:pPr marL="628650" lvl="1" indent="-171450">
              <a:buFont typeface="Arial" panose="020B0604020202020204" pitchFamily="34" charset="0"/>
              <a:buChar char="•"/>
            </a:pPr>
            <a:r>
              <a:rPr lang="en-CA" dirty="0" smtClean="0"/>
              <a:t>The higher</a:t>
            </a:r>
            <a:r>
              <a:rPr lang="en-CA" baseline="0" dirty="0" smtClean="0"/>
              <a:t> the frequency, the higher the pitch.</a:t>
            </a:r>
          </a:p>
          <a:p>
            <a:pPr marL="628650" lvl="1" indent="-171450">
              <a:buFont typeface="Arial" panose="020B0604020202020204" pitchFamily="34" charset="0"/>
              <a:buChar char="•"/>
            </a:pPr>
            <a:r>
              <a:rPr lang="en-CA" baseline="0" dirty="0" smtClean="0"/>
              <a:t>Frequency is measured in cycles per second but also in Hertz: these are the same thing, Heinrich Hertz did a lot of work with frequency-related phenomena, specifically with electromagnetic waves (another kind of wave) and the theory of light. [Point 1.3]</a:t>
            </a:r>
          </a:p>
          <a:p>
            <a:pPr marL="171450" lvl="0" indent="-171450">
              <a:buFont typeface="Arial" panose="020B0604020202020204" pitchFamily="34" charset="0"/>
              <a:buChar char="•"/>
            </a:pPr>
            <a:r>
              <a:rPr lang="en-CA" baseline="0" dirty="0" smtClean="0"/>
              <a:t>Note that since a rising frequency has a greater number of cycles per second, it follows that each cycle of the waveform becomes shorter in length. [Repeat].</a:t>
            </a:r>
          </a:p>
          <a:p>
            <a:pPr marL="628650" lvl="1" indent="-171450">
              <a:buFont typeface="Arial" panose="020B0604020202020204" pitchFamily="34" charset="0"/>
              <a:buChar char="•"/>
            </a:pPr>
            <a:r>
              <a:rPr lang="en-CA" baseline="0" dirty="0" smtClean="0"/>
              <a:t>In a given amount of time, to fit more cycles in it (increasing frequency), we have to shorten the waves (decrease wavelength)</a:t>
            </a:r>
          </a:p>
          <a:p>
            <a:pPr marL="171450" lvl="0" indent="-171450">
              <a:buFont typeface="Arial" panose="020B0604020202020204" pitchFamily="34" charset="0"/>
              <a:buChar char="•"/>
            </a:pPr>
            <a:r>
              <a:rPr lang="en-CA" baseline="0" dirty="0" smtClean="0"/>
              <a:t>Another measurement is the amount of time it takes for a waveform to complete one cycle. This is the period [Point 2.0].</a:t>
            </a:r>
          </a:p>
          <a:p>
            <a:pPr marL="628650" lvl="1" indent="-171450">
              <a:buFont typeface="Arial" panose="020B0604020202020204" pitchFamily="34" charset="0"/>
              <a:buChar char="•"/>
            </a:pPr>
            <a:r>
              <a:rPr lang="en-CA" baseline="0" dirty="0" smtClean="0"/>
              <a:t>Think of it like this: frequency is the number of things per second and period is the number of seconds it takes to do the thing.</a:t>
            </a:r>
          </a:p>
          <a:p>
            <a:pPr marL="628650" lvl="1" indent="-171450">
              <a:buFont typeface="Arial" panose="020B0604020202020204" pitchFamily="34" charset="0"/>
              <a:buChar char="•"/>
            </a:pPr>
            <a:r>
              <a:rPr lang="en-CA" baseline="0" dirty="0" smtClean="0"/>
              <a:t>In this way, period and frequency are related inversely.</a:t>
            </a:r>
          </a:p>
          <a:p>
            <a:pPr marL="628650" lvl="1" indent="-171450">
              <a:buFont typeface="Arial" panose="020B0604020202020204" pitchFamily="34" charset="0"/>
              <a:buChar char="•"/>
            </a:pPr>
            <a:r>
              <a:rPr lang="en-CA" baseline="0" dirty="0" smtClean="0"/>
              <a:t>Use 10 Hz </a:t>
            </a:r>
            <a:r>
              <a:rPr lang="en-CA" baseline="0" dirty="0" smtClean="0"/>
              <a:t>example</a:t>
            </a:r>
            <a:endParaRPr lang="en-CA" baseline="0" dirty="0" smtClean="0"/>
          </a:p>
          <a:p>
            <a:pPr marL="628650" lvl="1"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33FF3BF-64E6-49DA-AD43-597A9680D1B5}" type="slidenum">
              <a:rPr lang="en-CA" smtClean="0"/>
              <a:t>8</a:t>
            </a:fld>
            <a:endParaRPr lang="en-CA"/>
          </a:p>
        </p:txBody>
      </p:sp>
    </p:spTree>
    <p:extLst>
      <p:ext uri="{BB962C8B-B14F-4D97-AF65-F5344CB8AC3E}">
        <p14:creationId xmlns:p14="http://schemas.microsoft.com/office/powerpoint/2010/main" val="209879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Let’s</a:t>
            </a:r>
            <a:r>
              <a:rPr lang="en-CA" baseline="0" dirty="0" smtClean="0"/>
              <a:t> quickly talk about something else now. See how the wave is moving to the right in [Figure 2]? This is what is known as a travelling wave: the wave is travelling or moving in a direction, here to the right.</a:t>
            </a:r>
          </a:p>
          <a:p>
            <a:pPr marL="171450" indent="-171450">
              <a:buFont typeface="Arial" panose="020B0604020202020204" pitchFamily="34" charset="0"/>
              <a:buChar char="•"/>
            </a:pPr>
            <a:r>
              <a:rPr lang="en-CA" baseline="0" dirty="0" smtClean="0"/>
              <a:t>If we go back to the drawing on the board, which is similar to [Figure 1], there is no real left-right motion. This wave can be called a standing wave</a:t>
            </a:r>
            <a:r>
              <a:rPr lang="en-CA" baseline="0" dirty="0" smtClean="0"/>
              <a:t>. Travelling waves seem easy to visualize, so let’s talk about standing waves a moment.</a:t>
            </a:r>
          </a:p>
          <a:p>
            <a:pPr marL="171450" indent="-171450">
              <a:buFont typeface="Arial" panose="020B0604020202020204"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033FF3BF-64E6-49DA-AD43-597A9680D1B5}" type="slidenum">
              <a:rPr lang="en-CA" smtClean="0"/>
              <a:t>9</a:t>
            </a:fld>
            <a:endParaRPr lang="en-CA"/>
          </a:p>
        </p:txBody>
      </p:sp>
    </p:spTree>
    <p:extLst>
      <p:ext uri="{BB962C8B-B14F-4D97-AF65-F5344CB8AC3E}">
        <p14:creationId xmlns:p14="http://schemas.microsoft.com/office/powerpoint/2010/main" val="360669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F3A3FBA-AB36-43AB-8103-FD5ADA63CD82}" type="datetimeFigureOut">
              <a:rPr lang="en-CA" smtClean="0"/>
              <a:t>07/11/2016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293506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3A3FBA-AB36-43AB-8103-FD5ADA63CD82}" type="datetimeFigureOut">
              <a:rPr lang="en-CA" smtClean="0"/>
              <a:t>07/11/2016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189187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3A3FBA-AB36-43AB-8103-FD5ADA63CD82}" type="datetimeFigureOut">
              <a:rPr lang="en-CA" smtClean="0"/>
              <a:t>07/11/2016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91806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3A3FBA-AB36-43AB-8103-FD5ADA63CD82}" type="datetimeFigureOut">
              <a:rPr lang="en-CA" smtClean="0"/>
              <a:t>07/11/2016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183600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A3FBA-AB36-43AB-8103-FD5ADA63CD82}" type="datetimeFigureOut">
              <a:rPr lang="en-CA" smtClean="0"/>
              <a:t>07/11/2016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257477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F3A3FBA-AB36-43AB-8103-FD5ADA63CD82}" type="datetimeFigureOut">
              <a:rPr lang="en-CA" smtClean="0"/>
              <a:t>07/11/2016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80472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F3A3FBA-AB36-43AB-8103-FD5ADA63CD82}" type="datetimeFigureOut">
              <a:rPr lang="en-CA" smtClean="0"/>
              <a:t>07/11/2016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227741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F3A3FBA-AB36-43AB-8103-FD5ADA63CD82}" type="datetimeFigureOut">
              <a:rPr lang="en-CA" smtClean="0"/>
              <a:t>07/11/2016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173079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A3FBA-AB36-43AB-8103-FD5ADA63CD82}" type="datetimeFigureOut">
              <a:rPr lang="en-CA" smtClean="0"/>
              <a:t>07/11/2016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376824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A3FBA-AB36-43AB-8103-FD5ADA63CD82}" type="datetimeFigureOut">
              <a:rPr lang="en-CA" smtClean="0"/>
              <a:t>07/11/2016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182937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A3FBA-AB36-43AB-8103-FD5ADA63CD82}" type="datetimeFigureOut">
              <a:rPr lang="en-CA" smtClean="0"/>
              <a:t>07/11/2016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E3564A-EADE-4D9F-882B-19A5134EFF46}" type="slidenum">
              <a:rPr lang="en-CA" smtClean="0"/>
              <a:t>‹#›</a:t>
            </a:fld>
            <a:endParaRPr lang="en-CA"/>
          </a:p>
        </p:txBody>
      </p:sp>
    </p:spTree>
    <p:extLst>
      <p:ext uri="{BB962C8B-B14F-4D97-AF65-F5344CB8AC3E}">
        <p14:creationId xmlns:p14="http://schemas.microsoft.com/office/powerpoint/2010/main" val="42499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A3FBA-AB36-43AB-8103-FD5ADA63CD82}" type="datetimeFigureOut">
              <a:rPr lang="en-CA" smtClean="0"/>
              <a:t>07/11/2016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3564A-EADE-4D9F-882B-19A5134EFF46}" type="slidenum">
              <a:rPr lang="en-CA" smtClean="0"/>
              <a:t>‹#›</a:t>
            </a:fld>
            <a:endParaRPr lang="en-CA"/>
          </a:p>
        </p:txBody>
      </p:sp>
    </p:spTree>
    <p:extLst>
      <p:ext uri="{BB962C8B-B14F-4D97-AF65-F5344CB8AC3E}">
        <p14:creationId xmlns:p14="http://schemas.microsoft.com/office/powerpoint/2010/main" val="156866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Sound and Acoustics</a:t>
            </a:r>
            <a:endParaRPr lang="en-CA" dirty="0"/>
          </a:p>
        </p:txBody>
      </p:sp>
      <p:sp>
        <p:nvSpPr>
          <p:cNvPr id="3" name="Subtitle 2"/>
          <p:cNvSpPr>
            <a:spLocks noGrp="1"/>
          </p:cNvSpPr>
          <p:nvPr>
            <p:ph type="subTitle" idx="1"/>
          </p:nvPr>
        </p:nvSpPr>
        <p:spPr/>
        <p:txBody>
          <a:bodyPr/>
          <a:lstStyle/>
          <a:p>
            <a:r>
              <a:rPr lang="en-CA" dirty="0" smtClean="0"/>
              <a:t>Chironjeev Kanjilal</a:t>
            </a:r>
          </a:p>
          <a:p>
            <a:r>
              <a:rPr lang="en-CA" dirty="0" smtClean="0"/>
              <a:t>Nov. 8</a:t>
            </a:r>
            <a:r>
              <a:rPr lang="en-CA" baseline="30000" dirty="0" smtClean="0"/>
              <a:t>th</a:t>
            </a:r>
            <a:r>
              <a:rPr lang="en-CA" dirty="0" smtClean="0"/>
              <a:t> 2016</a:t>
            </a:r>
            <a:endParaRPr lang="en-CA" dirty="0"/>
          </a:p>
        </p:txBody>
      </p:sp>
    </p:spTree>
    <p:extLst>
      <p:ext uri="{BB962C8B-B14F-4D97-AF65-F5344CB8AC3E}">
        <p14:creationId xmlns:p14="http://schemas.microsoft.com/office/powerpoint/2010/main" val="386440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Standing Waves</a:t>
            </a:r>
            <a:endParaRPr lang="en-CA" dirty="0"/>
          </a:p>
        </p:txBody>
      </p:sp>
      <p:sp>
        <p:nvSpPr>
          <p:cNvPr id="3" name="Content Placeholder 2"/>
          <p:cNvSpPr>
            <a:spLocks noGrp="1"/>
          </p:cNvSpPr>
          <p:nvPr>
            <p:ph idx="1"/>
          </p:nvPr>
        </p:nvSpPr>
        <p:spPr/>
        <p:txBody>
          <a:bodyPr/>
          <a:lstStyle/>
          <a:p>
            <a:endParaRPr lang="en-CA" dirty="0"/>
          </a:p>
        </p:txBody>
      </p:sp>
      <p:pic>
        <p:nvPicPr>
          <p:cNvPr id="1028" name="Picture 4" descr="http://www.physicsclassroom.com/Class/waves/u10l4a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30935"/>
            <a:ext cx="8030327" cy="4471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imation of a standing longitudinal 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89385" y="1819753"/>
            <a:ext cx="6521734" cy="507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8"/>
                                        </p:tgtEl>
                                      </p:cBhvr>
                                    </p:animEffect>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Speed of Sound</a:t>
            </a:r>
            <a:endParaRPr lang="en-CA" dirty="0"/>
          </a:p>
        </p:txBody>
      </p:sp>
      <p:sp>
        <p:nvSpPr>
          <p:cNvPr id="3" name="Content Placeholder 2"/>
          <p:cNvSpPr>
            <a:spLocks noGrp="1"/>
          </p:cNvSpPr>
          <p:nvPr>
            <p:ph idx="1"/>
          </p:nvPr>
        </p:nvSpPr>
        <p:spPr/>
        <p:txBody>
          <a:bodyPr/>
          <a:lstStyle/>
          <a:p>
            <a:r>
              <a:rPr lang="en-CA" dirty="0" smtClean="0"/>
              <a:t>The speed </a:t>
            </a:r>
            <a:r>
              <a:rPr lang="en-CA" dirty="0"/>
              <a:t>of sound at </a:t>
            </a:r>
            <a:r>
              <a:rPr lang="en-CA" dirty="0" smtClean="0"/>
              <a:t>20°C in dry air is approximately 343 m/s</a:t>
            </a:r>
          </a:p>
          <a:p>
            <a:r>
              <a:rPr lang="en-CA" dirty="0" smtClean="0"/>
              <a:t>When a vehicle goes faster than the speed of sound, it is said to break the sound barrier and a sonic boom is produced</a:t>
            </a:r>
            <a:endParaRPr lang="en-CA" dirty="0"/>
          </a:p>
        </p:txBody>
      </p:sp>
    </p:spTree>
    <p:extLst>
      <p:ext uri="{BB962C8B-B14F-4D97-AF65-F5344CB8AC3E}">
        <p14:creationId xmlns:p14="http://schemas.microsoft.com/office/powerpoint/2010/main" val="89592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Speed of Sound</a:t>
            </a:r>
            <a:endParaRPr lang="en-C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14:m>
                  <m:oMath xmlns:m="http://schemas.openxmlformats.org/officeDocument/2006/math">
                    <m:sSub>
                      <m:sSubPr>
                        <m:ctrlPr>
                          <a:rPr lang="en-CA" i="1" smtClean="0">
                            <a:latin typeface="Cambria Math"/>
                          </a:rPr>
                        </m:ctrlPr>
                      </m:sSubPr>
                      <m:e>
                        <m:r>
                          <a:rPr lang="en-CA" b="0" i="1" smtClean="0">
                            <a:latin typeface="Cambria Math"/>
                          </a:rPr>
                          <m:t>𝑣</m:t>
                        </m:r>
                      </m:e>
                      <m:sub>
                        <m:r>
                          <a:rPr lang="en-CA" b="0" i="1" smtClean="0">
                            <a:latin typeface="Cambria Math"/>
                          </a:rPr>
                          <m:t>𝑠</m:t>
                        </m:r>
                      </m:sub>
                    </m:sSub>
                    <m:r>
                      <a:rPr lang="en-CA" b="0" i="1" smtClean="0">
                        <a:latin typeface="Cambria Math"/>
                      </a:rPr>
                      <m:t>=</m:t>
                    </m:r>
                    <m:r>
                      <a:rPr lang="en-CA" b="0" i="1" smtClean="0">
                        <a:latin typeface="Cambria Math"/>
                      </a:rPr>
                      <m:t>𝜆</m:t>
                    </m:r>
                    <m:r>
                      <a:rPr lang="en-CA" b="0" i="1" smtClean="0">
                        <a:latin typeface="Cambria Math"/>
                      </a:rPr>
                      <m:t>𝑓</m:t>
                    </m:r>
                  </m:oMath>
                </a14:m>
                <a:endParaRPr lang="en-CA" b="0" dirty="0" smtClean="0"/>
              </a:p>
              <a:p>
                <a:endParaRPr lang="en-CA" b="0" dirty="0" smtClean="0"/>
              </a:p>
              <a:p>
                <a:pPr marL="0" indent="0" algn="ctr">
                  <a:buNone/>
                </a:pPr>
                <a14:m>
                  <m:oMath xmlns:m="http://schemas.openxmlformats.org/officeDocument/2006/math">
                    <m:sSub>
                      <m:sSubPr>
                        <m:ctrlPr>
                          <a:rPr lang="en-CA" i="1" smtClean="0">
                            <a:latin typeface="Cambria Math"/>
                          </a:rPr>
                        </m:ctrlPr>
                      </m:sSubPr>
                      <m:e>
                        <m:r>
                          <a:rPr lang="en-CA" b="0" i="1" smtClean="0">
                            <a:latin typeface="Cambria Math"/>
                          </a:rPr>
                          <m:t>𝑣</m:t>
                        </m:r>
                      </m:e>
                      <m:sub>
                        <m:r>
                          <a:rPr lang="en-CA" b="0" i="1" smtClean="0">
                            <a:latin typeface="Cambria Math"/>
                          </a:rPr>
                          <m:t>𝑠</m:t>
                        </m:r>
                      </m:sub>
                    </m:sSub>
                    <m:r>
                      <a:rPr lang="en-CA" b="0" i="1" smtClean="0">
                        <a:latin typeface="Cambria Math"/>
                      </a:rPr>
                      <m:t>=343 </m:t>
                    </m:r>
                    <m:f>
                      <m:fPr>
                        <m:ctrlPr>
                          <a:rPr lang="en-CA" b="0" i="1" smtClean="0">
                            <a:latin typeface="Cambria Math"/>
                          </a:rPr>
                        </m:ctrlPr>
                      </m:fPr>
                      <m:num>
                        <m:r>
                          <m:rPr>
                            <m:sty m:val="p"/>
                          </m:rPr>
                          <a:rPr lang="en-CA" b="0" i="0" smtClean="0">
                            <a:latin typeface="Cambria Math"/>
                          </a:rPr>
                          <m:t>m</m:t>
                        </m:r>
                      </m:num>
                      <m:den>
                        <m:r>
                          <m:rPr>
                            <m:sty m:val="p"/>
                          </m:rPr>
                          <a:rPr lang="en-CA" b="0" i="0" smtClean="0">
                            <a:latin typeface="Cambria Math"/>
                          </a:rPr>
                          <m:t>s</m:t>
                        </m:r>
                      </m:den>
                    </m:f>
                  </m:oMath>
                </a14:m>
                <a:r>
                  <a:rPr lang="en-CA" i="1" dirty="0" smtClean="0"/>
                  <a:t> 		</a:t>
                </a:r>
                <a14:m>
                  <m:oMath xmlns:m="http://schemas.openxmlformats.org/officeDocument/2006/math">
                    <m:r>
                      <a:rPr lang="en-CA" b="0" i="1" smtClean="0">
                        <a:latin typeface="Cambria Math"/>
                      </a:rPr>
                      <m:t>𝑓</m:t>
                    </m:r>
                    <m:r>
                      <a:rPr lang="en-CA" b="0" i="1" smtClean="0">
                        <a:latin typeface="Cambria Math"/>
                      </a:rPr>
                      <m:t>=440 </m:t>
                    </m:r>
                    <m:r>
                      <m:rPr>
                        <m:sty m:val="p"/>
                      </m:rPr>
                      <a:rPr lang="en-CA" b="0" i="0" smtClean="0">
                        <a:latin typeface="Cambria Math"/>
                      </a:rPr>
                      <m:t>Hz</m:t>
                    </m:r>
                  </m:oMath>
                </a14:m>
                <a:endParaRPr lang="en-CA" dirty="0" smtClean="0"/>
              </a:p>
              <a:p>
                <a:pPr marL="0" indent="0" algn="ctr">
                  <a:buNone/>
                </a:pPr>
                <a14:m>
                  <m:oMathPara xmlns:m="http://schemas.openxmlformats.org/officeDocument/2006/math">
                    <m:oMathParaPr>
                      <m:jc m:val="centerGroup"/>
                    </m:oMathParaPr>
                    <m:oMath xmlns:m="http://schemas.openxmlformats.org/officeDocument/2006/math">
                      <m:f>
                        <m:fPr>
                          <m:ctrlPr>
                            <a:rPr lang="en-CA" i="1" smtClean="0">
                              <a:latin typeface="Cambria Math"/>
                            </a:rPr>
                          </m:ctrlPr>
                        </m:fPr>
                        <m:num>
                          <m:sSub>
                            <m:sSubPr>
                              <m:ctrlPr>
                                <a:rPr lang="en-CA" i="1" smtClean="0">
                                  <a:latin typeface="Cambria Math"/>
                                </a:rPr>
                              </m:ctrlPr>
                            </m:sSubPr>
                            <m:e>
                              <m:r>
                                <a:rPr lang="en-CA" b="0" i="1" smtClean="0">
                                  <a:latin typeface="Cambria Math"/>
                                </a:rPr>
                                <m:t>𝑣</m:t>
                              </m:r>
                            </m:e>
                            <m:sub>
                              <m:r>
                                <a:rPr lang="en-CA" b="0" i="1" smtClean="0">
                                  <a:latin typeface="Cambria Math"/>
                                </a:rPr>
                                <m:t>𝑠</m:t>
                              </m:r>
                            </m:sub>
                          </m:sSub>
                        </m:num>
                        <m:den>
                          <m:r>
                            <a:rPr lang="en-CA" b="0" i="1" smtClean="0">
                              <a:latin typeface="Cambria Math"/>
                            </a:rPr>
                            <m:t>𝑓</m:t>
                          </m:r>
                        </m:den>
                      </m:f>
                      <m:r>
                        <a:rPr lang="en-CA" b="0" i="1" smtClean="0">
                          <a:latin typeface="Cambria Math"/>
                        </a:rPr>
                        <m:t>=</m:t>
                      </m:r>
                      <m:r>
                        <a:rPr lang="en-CA" b="0" i="1" smtClean="0">
                          <a:latin typeface="Cambria Math"/>
                        </a:rPr>
                        <m:t>𝜆</m:t>
                      </m:r>
                      <m:r>
                        <a:rPr lang="en-CA" b="0" i="1" smtClean="0">
                          <a:latin typeface="Cambria Math"/>
                        </a:rPr>
                        <m:t>= </m:t>
                      </m:r>
                      <m:f>
                        <m:fPr>
                          <m:ctrlPr>
                            <a:rPr lang="en-CA" b="0" i="1" smtClean="0">
                              <a:latin typeface="Cambria Math"/>
                            </a:rPr>
                          </m:ctrlPr>
                        </m:fPr>
                        <m:num>
                          <m:r>
                            <a:rPr lang="en-CA" b="0" i="1" smtClean="0">
                              <a:latin typeface="Cambria Math"/>
                            </a:rPr>
                            <m:t>343 </m:t>
                          </m:r>
                          <m:f>
                            <m:fPr>
                              <m:ctrlPr>
                                <a:rPr lang="en-CA" b="0" smtClean="0">
                                  <a:latin typeface="Cambria Math"/>
                                </a:rPr>
                              </m:ctrlPr>
                            </m:fPr>
                            <m:num>
                              <m:r>
                                <m:rPr>
                                  <m:sty m:val="p"/>
                                </m:rPr>
                                <a:rPr lang="en-CA" b="0" i="0" smtClean="0">
                                  <a:latin typeface="Cambria Math"/>
                                </a:rPr>
                                <m:t>m</m:t>
                              </m:r>
                            </m:num>
                            <m:den>
                              <m:r>
                                <m:rPr>
                                  <m:sty m:val="p"/>
                                </m:rPr>
                                <a:rPr lang="en-CA" b="0" i="0" smtClean="0">
                                  <a:latin typeface="Cambria Math"/>
                                </a:rPr>
                                <m:t>s</m:t>
                              </m:r>
                            </m:den>
                          </m:f>
                        </m:num>
                        <m:den>
                          <m:r>
                            <a:rPr lang="en-CA" b="0" i="0" smtClean="0">
                              <a:latin typeface="Cambria Math"/>
                            </a:rPr>
                            <m:t>440 </m:t>
                          </m:r>
                          <m:r>
                            <m:rPr>
                              <m:sty m:val="p"/>
                            </m:rPr>
                            <a:rPr lang="en-CA" b="0" i="0" smtClean="0">
                              <a:latin typeface="Cambria Math"/>
                            </a:rPr>
                            <m:t>Hz</m:t>
                          </m:r>
                        </m:den>
                      </m:f>
                    </m:oMath>
                  </m:oMathPara>
                </a14:m>
                <a:endParaRPr lang="en-CA" dirty="0" smtClean="0"/>
              </a:p>
              <a:p>
                <a:endParaRPr lang="en-CA" dirty="0" smtClean="0"/>
              </a:p>
              <a:p>
                <a:pPr marL="0" indent="0" algn="ctr">
                  <a:buNone/>
                </a:pPr>
                <a14:m>
                  <m:oMathPara xmlns:m="http://schemas.openxmlformats.org/officeDocument/2006/math">
                    <m:oMathParaPr>
                      <m:jc m:val="centerGroup"/>
                    </m:oMathParaPr>
                    <m:oMath xmlns:m="http://schemas.openxmlformats.org/officeDocument/2006/math">
                      <m:r>
                        <a:rPr lang="en-CA" b="0" i="1" smtClean="0">
                          <a:latin typeface="Cambria Math"/>
                        </a:rPr>
                        <m:t>=</m:t>
                      </m:r>
                      <m:r>
                        <a:rPr lang="en-CA">
                          <a:latin typeface="Cambria Math"/>
                        </a:rPr>
                        <m:t>0.78 </m:t>
                      </m:r>
                      <m:r>
                        <m:rPr>
                          <m:sty m:val="p"/>
                        </m:rPr>
                        <a:rPr lang="en-CA">
                          <a:latin typeface="Cambria Math"/>
                        </a:rPr>
                        <m:t>m</m:t>
                      </m:r>
                    </m:oMath>
                  </m:oMathPara>
                </a14:m>
                <a:endParaRPr lang="en-C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8903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normAutofit fontScale="92500"/>
          </a:bodyPr>
          <a:lstStyle/>
          <a:p>
            <a:r>
              <a:rPr lang="en-CA" dirty="0" smtClean="0"/>
              <a:t>When two or more waves interact with each other to produce a new wave</a:t>
            </a:r>
          </a:p>
          <a:p>
            <a:pPr lvl="1"/>
            <a:r>
              <a:rPr lang="en-CA" dirty="0" smtClean="0"/>
              <a:t>This new wave is the sum of the two waves</a:t>
            </a:r>
          </a:p>
          <a:p>
            <a:r>
              <a:rPr lang="en-CA" dirty="0" smtClean="0"/>
              <a:t>When waves interact, it is known as interference</a:t>
            </a:r>
          </a:p>
          <a:p>
            <a:r>
              <a:rPr lang="en-CA" dirty="0" smtClean="0"/>
              <a:t>This is called the Principle of Superposition</a:t>
            </a:r>
          </a:p>
          <a:p>
            <a:pPr lvl="1"/>
            <a:r>
              <a:rPr lang="en-CA" dirty="0" smtClean="0"/>
              <a:t>When two or more waves  are in a medium, they may pass through each other without disturbing each other, but where they ‘collide’, the net displacement is the sum of the waves</a:t>
            </a:r>
            <a:endParaRPr lang="en-CA" dirty="0"/>
          </a:p>
        </p:txBody>
      </p:sp>
    </p:spTree>
    <p:extLst>
      <p:ext uri="{BB962C8B-B14F-4D97-AF65-F5344CB8AC3E}">
        <p14:creationId xmlns:p14="http://schemas.microsoft.com/office/powerpoint/2010/main" val="9415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two wave pulses traveling in opposite directions combine through simple addition as they pass through each oth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12876"/>
            <a:ext cx="6984776" cy="52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lstStyle/>
          <a:p>
            <a:r>
              <a:rPr lang="en-CA" dirty="0" smtClean="0"/>
              <a:t>When waves combine and become larger, this is known as constructive interference</a:t>
            </a:r>
            <a:endParaRPr lang="en-CA" dirty="0"/>
          </a:p>
        </p:txBody>
      </p:sp>
      <p:pic>
        <p:nvPicPr>
          <p:cNvPr id="3074" name="Picture 2" descr="https://www.nde-ed.org/EducationResources/HighSchool/Sound/Graphics/Con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43" y="2775407"/>
            <a:ext cx="8790217" cy="40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lstStyle/>
          <a:p>
            <a:r>
              <a:rPr lang="en-CA" dirty="0" smtClean="0"/>
              <a:t>When waves combine and don’t line up, they create a weaker wave that is dampened or with a lower amplitude</a:t>
            </a:r>
          </a:p>
          <a:p>
            <a:pPr lvl="1"/>
            <a:r>
              <a:rPr lang="en-CA" dirty="0" smtClean="0"/>
              <a:t>This is destructive interference</a:t>
            </a:r>
            <a:endParaRPr lang="en-CA" dirty="0"/>
          </a:p>
        </p:txBody>
      </p:sp>
      <p:pic>
        <p:nvPicPr>
          <p:cNvPr id="4" name="Picture 4" descr="https://www.nde-ed.org/EducationResources/HighSchool/Sound/Graphics/DE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 y="3717032"/>
            <a:ext cx="911067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nde-ed.org/EducationResources/HighSchool/Sound/Graphics/D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0" y="4022814"/>
            <a:ext cx="9128720" cy="234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lstStyle/>
          <a:p>
            <a:r>
              <a:rPr lang="en-CA" dirty="0" smtClean="0"/>
              <a:t>Constructive Interference</a:t>
            </a:r>
          </a:p>
          <a:p>
            <a:pPr lvl="1"/>
            <a:r>
              <a:rPr lang="en-CA" dirty="0" smtClean="0"/>
              <a:t>Waves add and strengthen to create a wave that is has more amplitude</a:t>
            </a:r>
          </a:p>
          <a:p>
            <a:r>
              <a:rPr lang="en-CA" dirty="0" smtClean="0"/>
              <a:t>Destructive Interference</a:t>
            </a:r>
          </a:p>
          <a:p>
            <a:pPr lvl="1"/>
            <a:r>
              <a:rPr lang="en-CA" dirty="0" smtClean="0"/>
              <a:t>Waves cancel and create a weaker wave</a:t>
            </a:r>
          </a:p>
          <a:p>
            <a:pPr lvl="1"/>
            <a:r>
              <a:rPr lang="en-CA" dirty="0" smtClean="0"/>
              <a:t>Dead spots</a:t>
            </a:r>
          </a:p>
          <a:p>
            <a:pPr lvl="1"/>
            <a:endParaRPr lang="en-CA" dirty="0"/>
          </a:p>
        </p:txBody>
      </p:sp>
    </p:spTree>
    <p:extLst>
      <p:ext uri="{BB962C8B-B14F-4D97-AF65-F5344CB8AC3E}">
        <p14:creationId xmlns:p14="http://schemas.microsoft.com/office/powerpoint/2010/main" val="24951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Interference</a:t>
            </a:r>
            <a:endParaRPr lang="en-CA" dirty="0"/>
          </a:p>
        </p:txBody>
      </p:sp>
      <p:sp>
        <p:nvSpPr>
          <p:cNvPr id="3" name="Content Placeholder 2"/>
          <p:cNvSpPr>
            <a:spLocks noGrp="1"/>
          </p:cNvSpPr>
          <p:nvPr>
            <p:ph idx="1"/>
          </p:nvPr>
        </p:nvSpPr>
        <p:spPr/>
        <p:txBody>
          <a:bodyPr/>
          <a:lstStyle/>
          <a:p>
            <a:endParaRPr lang="en-CA"/>
          </a:p>
        </p:txBody>
      </p:sp>
      <p:pic>
        <p:nvPicPr>
          <p:cNvPr id="4098" name="Picture 2" descr="constructive and destructive interference for two sine wav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7936" y="1164666"/>
            <a:ext cx="7592104" cy="56940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anding wave resulting from two oppositely directed sinusoidal wav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7936" y="1164666"/>
            <a:ext cx="7592104" cy="56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Resonance</a:t>
            </a:r>
            <a:endParaRPr lang="en-CA" dirty="0"/>
          </a:p>
        </p:txBody>
      </p:sp>
      <p:sp>
        <p:nvSpPr>
          <p:cNvPr id="3" name="Content Placeholder 2"/>
          <p:cNvSpPr>
            <a:spLocks noGrp="1"/>
          </p:cNvSpPr>
          <p:nvPr>
            <p:ph idx="1"/>
          </p:nvPr>
        </p:nvSpPr>
        <p:spPr/>
        <p:txBody>
          <a:bodyPr/>
          <a:lstStyle/>
          <a:p>
            <a:r>
              <a:rPr lang="en-CA" dirty="0" smtClean="0"/>
              <a:t>Objects have natural frequencies and vibrate more easily at these specific frequencies</a:t>
            </a:r>
          </a:p>
          <a:p>
            <a:r>
              <a:rPr lang="en-CA" dirty="0" smtClean="0"/>
              <a:t>When an object vibrates at its natural frequency, this is known as resonance</a:t>
            </a:r>
          </a:p>
          <a:p>
            <a:r>
              <a:rPr lang="en-CA" dirty="0" smtClean="0"/>
              <a:t>Think of singers that can break wine glasses with their voices</a:t>
            </a:r>
            <a:endParaRPr lang="en-CA" dirty="0"/>
          </a:p>
        </p:txBody>
      </p:sp>
    </p:spTree>
    <p:extLst>
      <p:ext uri="{BB962C8B-B14F-4D97-AF65-F5344CB8AC3E}">
        <p14:creationId xmlns:p14="http://schemas.microsoft.com/office/powerpoint/2010/main" val="24610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Sound?</a:t>
            </a:r>
            <a:endParaRPr lang="en-CA" dirty="0"/>
          </a:p>
        </p:txBody>
      </p:sp>
      <p:sp>
        <p:nvSpPr>
          <p:cNvPr id="3" name="Content Placeholder 2"/>
          <p:cNvSpPr>
            <a:spLocks noGrp="1"/>
          </p:cNvSpPr>
          <p:nvPr>
            <p:ph idx="1"/>
          </p:nvPr>
        </p:nvSpPr>
        <p:spPr/>
        <p:txBody>
          <a:bodyPr/>
          <a:lstStyle/>
          <a:p>
            <a:r>
              <a:rPr lang="en-CA" dirty="0" smtClean="0"/>
              <a:t>Sound is our perception of a medium being set in motion at certain frequencies</a:t>
            </a:r>
          </a:p>
          <a:p>
            <a:r>
              <a:rPr lang="en-CA" dirty="0" smtClean="0"/>
              <a:t>When we create sound, we create vibrations that cause the air molecules around us to move</a:t>
            </a:r>
          </a:p>
          <a:p>
            <a:r>
              <a:rPr lang="en-CA" dirty="0" smtClean="0"/>
              <a:t>These vibrations spread out from us, causing pressure waves as the molecules transfer energy by bumping into adjacent molecules</a:t>
            </a:r>
          </a:p>
        </p:txBody>
      </p:sp>
    </p:spTree>
    <p:extLst>
      <p:ext uri="{BB962C8B-B14F-4D97-AF65-F5344CB8AC3E}">
        <p14:creationId xmlns:p14="http://schemas.microsoft.com/office/powerpoint/2010/main" val="3607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
        <p:nvSpPr>
          <p:cNvPr id="3" name="Content Placeholder 2"/>
          <p:cNvSpPr>
            <a:spLocks noGrp="1"/>
          </p:cNvSpPr>
          <p:nvPr>
            <p:ph idx="1"/>
          </p:nvPr>
        </p:nvSpPr>
        <p:spPr/>
        <p:txBody>
          <a:bodyPr/>
          <a:lstStyle/>
          <a:p>
            <a:r>
              <a:rPr lang="en-CA" dirty="0" smtClean="0"/>
              <a:t>Music and music technology</a:t>
            </a:r>
          </a:p>
          <a:p>
            <a:r>
              <a:rPr lang="en-CA" dirty="0" smtClean="0"/>
              <a:t>Buildings</a:t>
            </a:r>
          </a:p>
          <a:p>
            <a:r>
              <a:rPr lang="en-CA" dirty="0" smtClean="0"/>
              <a:t>SONAR</a:t>
            </a:r>
          </a:p>
          <a:p>
            <a:r>
              <a:rPr lang="en-CA" dirty="0" smtClean="0"/>
              <a:t>Medicine</a:t>
            </a:r>
          </a:p>
          <a:p>
            <a:r>
              <a:rPr lang="en-CA" dirty="0" smtClean="0"/>
              <a:t>Psychology and Speech</a:t>
            </a:r>
          </a:p>
          <a:p>
            <a:r>
              <a:rPr lang="en-CA" dirty="0" smtClean="0"/>
              <a:t>Oceanography</a:t>
            </a:r>
          </a:p>
          <a:p>
            <a:r>
              <a:rPr lang="en-CA" dirty="0" smtClean="0"/>
              <a:t>Non-Destructive Testing</a:t>
            </a:r>
          </a:p>
          <a:p>
            <a:endParaRPr lang="en-CA" dirty="0"/>
          </a:p>
        </p:txBody>
      </p:sp>
    </p:spTree>
    <p:extLst>
      <p:ext uri="{BB962C8B-B14F-4D97-AF65-F5344CB8AC3E}">
        <p14:creationId xmlns:p14="http://schemas.microsoft.com/office/powerpoint/2010/main" val="297991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Active Noise Cancelling</a:t>
            </a:r>
            <a:endParaRPr lang="en-CA" dirty="0"/>
          </a:p>
        </p:txBody>
      </p:sp>
      <p:sp>
        <p:nvSpPr>
          <p:cNvPr id="3" name="Content Placeholder 2"/>
          <p:cNvSpPr>
            <a:spLocks noGrp="1"/>
          </p:cNvSpPr>
          <p:nvPr>
            <p:ph idx="1"/>
          </p:nvPr>
        </p:nvSpPr>
        <p:spPr/>
        <p:txBody>
          <a:bodyPr/>
          <a:lstStyle/>
          <a:p>
            <a:r>
              <a:rPr lang="en-CA" dirty="0" smtClean="0"/>
              <a:t>Pre-amplifier</a:t>
            </a:r>
          </a:p>
          <a:p>
            <a:endParaRPr lang="en-CA" dirty="0"/>
          </a:p>
          <a:p>
            <a:r>
              <a:rPr lang="en-CA" dirty="0" smtClean="0"/>
              <a:t>All-pass filter/delay</a:t>
            </a:r>
          </a:p>
          <a:p>
            <a:endParaRPr lang="en-CA" dirty="0"/>
          </a:p>
          <a:p>
            <a:r>
              <a:rPr lang="en-CA" dirty="0" smtClean="0"/>
              <a:t>Inverting summing amplifier</a:t>
            </a:r>
          </a:p>
        </p:txBody>
      </p:sp>
    </p:spTree>
    <p:extLst>
      <p:ext uri="{BB962C8B-B14F-4D97-AF65-F5344CB8AC3E}">
        <p14:creationId xmlns:p14="http://schemas.microsoft.com/office/powerpoint/2010/main" val="39792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410843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Sound?</a:t>
            </a:r>
            <a:endParaRPr lang="en-CA" dirty="0"/>
          </a:p>
        </p:txBody>
      </p:sp>
      <p:sp>
        <p:nvSpPr>
          <p:cNvPr id="3" name="Content Placeholder 2"/>
          <p:cNvSpPr>
            <a:spLocks noGrp="1"/>
          </p:cNvSpPr>
          <p:nvPr>
            <p:ph idx="1"/>
          </p:nvPr>
        </p:nvSpPr>
        <p:spPr/>
        <p:txBody>
          <a:bodyPr/>
          <a:lstStyle/>
          <a:p>
            <a:r>
              <a:rPr lang="en-CA" dirty="0" smtClean="0"/>
              <a:t>Vibrations</a:t>
            </a:r>
          </a:p>
          <a:p>
            <a:pPr lvl="1"/>
            <a:r>
              <a:rPr lang="en-CA" dirty="0" smtClean="0"/>
              <a:t>Sound is a pressure disturbance that moves through a medium in the form of mechanical waves</a:t>
            </a:r>
          </a:p>
          <a:p>
            <a:pPr lvl="1"/>
            <a:r>
              <a:rPr lang="en-CA" dirty="0" smtClean="0"/>
              <a:t>Sound waves are made up of compressions and rarefactions</a:t>
            </a:r>
            <a:endParaRPr lang="en-CA" dirty="0"/>
          </a:p>
          <a:p>
            <a:pPr lvl="1"/>
            <a:endParaRPr lang="en-CA" dirty="0" smtClean="0"/>
          </a:p>
        </p:txBody>
      </p:sp>
      <p:pic>
        <p:nvPicPr>
          <p:cNvPr id="1026" name="Picture 2" descr="animation of people doing the stadium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653136"/>
            <a:ext cx="60102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Waves</a:t>
            </a:r>
            <a:endParaRPr lang="en-CA" dirty="0"/>
          </a:p>
        </p:txBody>
      </p:sp>
      <p:sp>
        <p:nvSpPr>
          <p:cNvPr id="3" name="Content Placeholder 2"/>
          <p:cNvSpPr>
            <a:spLocks noGrp="1"/>
          </p:cNvSpPr>
          <p:nvPr>
            <p:ph idx="1"/>
          </p:nvPr>
        </p:nvSpPr>
        <p:spPr/>
        <p:txBody>
          <a:bodyPr/>
          <a:lstStyle/>
          <a:p>
            <a:r>
              <a:rPr lang="en-CA" dirty="0" smtClean="0"/>
              <a:t>Compression is when particles are pressed together</a:t>
            </a:r>
          </a:p>
          <a:p>
            <a:r>
              <a:rPr lang="en-CA" dirty="0" smtClean="0"/>
              <a:t>Rarefaction is the opposite: the particles are given some extra space</a:t>
            </a:r>
            <a:endParaRPr lang="en-CA" dirty="0"/>
          </a:p>
        </p:txBody>
      </p:sp>
      <p:pic>
        <p:nvPicPr>
          <p:cNvPr id="2050" name="Picture 2" descr="animation of people doing the stadium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144" y="3859292"/>
            <a:ext cx="6010275" cy="1343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cs.psu.edu/drussell/Demos/waves-intro/wavepul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287" y="5494563"/>
            <a:ext cx="4543425"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Waves</a:t>
            </a:r>
            <a:endParaRPr lang="en-CA" dirty="0"/>
          </a:p>
        </p:txBody>
      </p:sp>
      <p:sp>
        <p:nvSpPr>
          <p:cNvPr id="3" name="Content Placeholder 2"/>
          <p:cNvSpPr>
            <a:spLocks noGrp="1"/>
          </p:cNvSpPr>
          <p:nvPr>
            <p:ph idx="1"/>
          </p:nvPr>
        </p:nvSpPr>
        <p:spPr/>
        <p:txBody>
          <a:bodyPr/>
          <a:lstStyle/>
          <a:p>
            <a:r>
              <a:rPr lang="en-CA" dirty="0" smtClean="0"/>
              <a:t>What do waves look like?</a:t>
            </a:r>
            <a:endParaRPr lang="en-CA" dirty="0"/>
          </a:p>
        </p:txBody>
      </p:sp>
      <p:pic>
        <p:nvPicPr>
          <p:cNvPr id="4" name="Picture 8" descr="animation showing particle motion for a longitudinal pressure wave highlighting the difference between particle motion and wave propag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9790" y="2204864"/>
            <a:ext cx="857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ezgif.com/tmp/ezgif-27436186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226" y="3007548"/>
            <a:ext cx="8554063" cy="295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Vibrations</a:t>
            </a:r>
            <a:endParaRPr lang="en-CA" dirty="0"/>
          </a:p>
        </p:txBody>
      </p:sp>
      <p:sp>
        <p:nvSpPr>
          <p:cNvPr id="3" name="Content Placeholder 2"/>
          <p:cNvSpPr>
            <a:spLocks noGrp="1"/>
          </p:cNvSpPr>
          <p:nvPr>
            <p:ph idx="1"/>
          </p:nvPr>
        </p:nvSpPr>
        <p:spPr/>
        <p:txBody>
          <a:bodyPr/>
          <a:lstStyle/>
          <a:p>
            <a:r>
              <a:rPr lang="en-CA" dirty="0" smtClean="0"/>
              <a:t>How can we see that the fork is vibrating?</a:t>
            </a:r>
          </a:p>
          <a:p>
            <a:pPr lvl="1"/>
            <a:r>
              <a:rPr lang="en-CA" dirty="0" smtClean="0"/>
              <a:t>Get a tub of water</a:t>
            </a:r>
          </a:p>
          <a:p>
            <a:pPr lvl="1"/>
            <a:r>
              <a:rPr lang="en-CA" dirty="0" smtClean="0"/>
              <a:t>Get a tuning fork</a:t>
            </a:r>
          </a:p>
          <a:p>
            <a:pPr lvl="1"/>
            <a:r>
              <a:rPr lang="en-CA" dirty="0" smtClean="0"/>
              <a:t>Strike the tuning fork and dip it slowly into the tub of water</a:t>
            </a:r>
          </a:p>
          <a:p>
            <a:pPr lvl="1"/>
            <a:r>
              <a:rPr lang="en-CA" dirty="0" smtClean="0"/>
              <a:t>What happens?</a:t>
            </a:r>
            <a:endParaRPr lang="en-CA" dirty="0"/>
          </a:p>
        </p:txBody>
      </p:sp>
    </p:spTree>
    <p:extLst>
      <p:ext uri="{BB962C8B-B14F-4D97-AF65-F5344CB8AC3E}">
        <p14:creationId xmlns:p14="http://schemas.microsoft.com/office/powerpoint/2010/main" val="42100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How Do We Describe Waves?</a:t>
            </a:r>
            <a:endParaRPr lang="en-CA" sz="3600" dirty="0"/>
          </a:p>
        </p:txBody>
      </p:sp>
      <p:sp>
        <p:nvSpPr>
          <p:cNvPr id="3" name="Content Placeholder 2"/>
          <p:cNvSpPr>
            <a:spLocks noGrp="1"/>
          </p:cNvSpPr>
          <p:nvPr>
            <p:ph idx="1"/>
          </p:nvPr>
        </p:nvSpPr>
        <p:spPr>
          <a:xfrm>
            <a:off x="457200" y="1340768"/>
            <a:ext cx="8229600" cy="5234203"/>
          </a:xfrm>
        </p:spPr>
        <p:txBody>
          <a:bodyPr>
            <a:normAutofit fontScale="92500"/>
          </a:bodyPr>
          <a:lstStyle/>
          <a:p>
            <a:r>
              <a:rPr lang="en-CA" dirty="0" smtClean="0"/>
              <a:t>Crests and Troughs</a:t>
            </a:r>
          </a:p>
          <a:p>
            <a:r>
              <a:rPr lang="en-CA" dirty="0" smtClean="0"/>
              <a:t>Amplitude</a:t>
            </a:r>
          </a:p>
          <a:p>
            <a:pPr lvl="1"/>
            <a:r>
              <a:rPr lang="en-CA" dirty="0" smtClean="0"/>
              <a:t>A measure of the height of the wave a particular point</a:t>
            </a:r>
          </a:p>
          <a:p>
            <a:pPr lvl="1"/>
            <a:r>
              <a:rPr lang="en-CA" dirty="0" smtClean="0"/>
              <a:t>Typically we measure amplitude from peak-to-peak or from the x-axis</a:t>
            </a:r>
          </a:p>
          <a:p>
            <a:r>
              <a:rPr lang="en-CA" dirty="0" smtClean="0"/>
              <a:t>Wavelength</a:t>
            </a:r>
          </a:p>
          <a:p>
            <a:pPr lvl="1"/>
            <a:r>
              <a:rPr lang="en-CA" dirty="0" smtClean="0"/>
              <a:t>Waves that repeat in a regular manner are called periodic</a:t>
            </a:r>
          </a:p>
          <a:p>
            <a:pPr lvl="1"/>
            <a:r>
              <a:rPr lang="en-CA" dirty="0" smtClean="0"/>
              <a:t>Each individual repetition is called a cycle</a:t>
            </a:r>
          </a:p>
          <a:p>
            <a:pPr lvl="1"/>
            <a:r>
              <a:rPr lang="en-CA" dirty="0" smtClean="0"/>
              <a:t>The distance from the start to the end of a cycle is a wavelength</a:t>
            </a:r>
          </a:p>
          <a:p>
            <a:pPr lvl="1"/>
            <a:endParaRPr lang="en-CA" dirty="0"/>
          </a:p>
        </p:txBody>
      </p:sp>
    </p:spTree>
    <p:extLst>
      <p:ext uri="{BB962C8B-B14F-4D97-AF65-F5344CB8AC3E}">
        <p14:creationId xmlns:p14="http://schemas.microsoft.com/office/powerpoint/2010/main" val="21635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How Do We Describe Waves?</a:t>
            </a:r>
            <a:endParaRPr lang="en-CA" sz="3600" dirty="0"/>
          </a:p>
        </p:txBody>
      </p:sp>
      <p:sp>
        <p:nvSpPr>
          <p:cNvPr id="3" name="Content Placeholder 2"/>
          <p:cNvSpPr>
            <a:spLocks noGrp="1"/>
          </p:cNvSpPr>
          <p:nvPr>
            <p:ph idx="1"/>
          </p:nvPr>
        </p:nvSpPr>
        <p:spPr>
          <a:xfrm>
            <a:off x="457200" y="1340768"/>
            <a:ext cx="8229600" cy="5234203"/>
          </a:xfrm>
        </p:spPr>
        <p:txBody>
          <a:bodyPr>
            <a:normAutofit/>
          </a:bodyPr>
          <a:lstStyle/>
          <a:p>
            <a:r>
              <a:rPr lang="en-CA" dirty="0" smtClean="0"/>
              <a:t>Frequency</a:t>
            </a:r>
          </a:p>
          <a:p>
            <a:pPr lvl="1"/>
            <a:r>
              <a:rPr lang="en-CA" dirty="0" smtClean="0"/>
              <a:t>A measure of the number of cycles of a waveform that occur in a set time</a:t>
            </a:r>
          </a:p>
          <a:p>
            <a:pPr lvl="1"/>
            <a:r>
              <a:rPr lang="en-CA" dirty="0" smtClean="0"/>
              <a:t>Frequency is perceived as pitch</a:t>
            </a:r>
          </a:p>
          <a:p>
            <a:pPr lvl="1"/>
            <a:r>
              <a:rPr lang="en-CA" dirty="0" smtClean="0"/>
              <a:t>Measured in cycles per second (</a:t>
            </a:r>
            <a:r>
              <a:rPr lang="en-CA" dirty="0" err="1" smtClean="0"/>
              <a:t>c.p.s</a:t>
            </a:r>
            <a:r>
              <a:rPr lang="en-CA" dirty="0" smtClean="0"/>
              <a:t>.) or Hertz</a:t>
            </a:r>
          </a:p>
          <a:p>
            <a:r>
              <a:rPr lang="en-CA" dirty="0" smtClean="0"/>
              <a:t>Period</a:t>
            </a:r>
          </a:p>
          <a:p>
            <a:pPr lvl="1"/>
            <a:r>
              <a:rPr lang="en-CA" dirty="0" smtClean="0"/>
              <a:t>The amount of time for something to complete on cycle/repetition</a:t>
            </a:r>
          </a:p>
          <a:p>
            <a:pPr lvl="1"/>
            <a:r>
              <a:rPr lang="en-CA" dirty="0" smtClean="0"/>
              <a:t>Period and frequency share an inverse relationship</a:t>
            </a:r>
          </a:p>
        </p:txBody>
      </p:sp>
    </p:spTree>
    <p:extLst>
      <p:ext uri="{BB962C8B-B14F-4D97-AF65-F5344CB8AC3E}">
        <p14:creationId xmlns:p14="http://schemas.microsoft.com/office/powerpoint/2010/main" val="33652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Note</a:t>
            </a:r>
            <a:endParaRPr lang="en-CA" dirty="0"/>
          </a:p>
        </p:txBody>
      </p:sp>
      <p:sp>
        <p:nvSpPr>
          <p:cNvPr id="3" name="Content Placeholder 2"/>
          <p:cNvSpPr>
            <a:spLocks noGrp="1"/>
          </p:cNvSpPr>
          <p:nvPr>
            <p:ph idx="1"/>
          </p:nvPr>
        </p:nvSpPr>
        <p:spPr/>
        <p:txBody>
          <a:bodyPr/>
          <a:lstStyle/>
          <a:p>
            <a:r>
              <a:rPr lang="en-CA" dirty="0" smtClean="0"/>
              <a:t>Travelling waves and standing waves</a:t>
            </a:r>
            <a:endParaRPr lang="en-CA" dirty="0"/>
          </a:p>
        </p:txBody>
      </p:sp>
      <p:pic>
        <p:nvPicPr>
          <p:cNvPr id="4" name="Picture 8" descr="animation showing particle motion for a longitudinal pressure wave highlighting the difference between particle motion and wave propag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9790" y="2204864"/>
            <a:ext cx="7462802" cy="2487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ezgif.com/tmp/ezgif-27436186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9495" y="4692465"/>
            <a:ext cx="6184505" cy="21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TotalTime>
  <Words>3530</Words>
  <Application>Microsoft Office PowerPoint</Application>
  <PresentationFormat>On-screen Show (4:3)</PresentationFormat>
  <Paragraphs>259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Sound and Acoustics</vt:lpstr>
      <vt:lpstr>What is Sound?</vt:lpstr>
      <vt:lpstr>What is Sound?</vt:lpstr>
      <vt:lpstr>Waves</vt:lpstr>
      <vt:lpstr>Waves</vt:lpstr>
      <vt:lpstr>Vibrations</vt:lpstr>
      <vt:lpstr>How Do We Describe Waves?</vt:lpstr>
      <vt:lpstr>How Do We Describe Waves?</vt:lpstr>
      <vt:lpstr>A Quick Note</vt:lpstr>
      <vt:lpstr>Standing Waves</vt:lpstr>
      <vt:lpstr>The Speed of Sound</vt:lpstr>
      <vt:lpstr>The Speed of Sound</vt:lpstr>
      <vt:lpstr>Interference</vt:lpstr>
      <vt:lpstr>Interference</vt:lpstr>
      <vt:lpstr>Interference</vt:lpstr>
      <vt:lpstr>Interference</vt:lpstr>
      <vt:lpstr>Interference</vt:lpstr>
      <vt:lpstr>Interference</vt:lpstr>
      <vt:lpstr>Resonance</vt:lpstr>
      <vt:lpstr>Applications</vt:lpstr>
      <vt:lpstr>Active Noise Cancelling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78</cp:revision>
  <dcterms:created xsi:type="dcterms:W3CDTF">2016-11-05T18:32:09Z</dcterms:created>
  <dcterms:modified xsi:type="dcterms:W3CDTF">2016-11-09T00:48:58Z</dcterms:modified>
</cp:coreProperties>
</file>