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4" r:id="rId5"/>
    <p:sldId id="29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8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75" r:id="rId22"/>
    <p:sldId id="292" r:id="rId23"/>
    <p:sldId id="276" r:id="rId24"/>
    <p:sldId id="277" r:id="rId25"/>
    <p:sldId id="278" r:id="rId26"/>
    <p:sldId id="279" r:id="rId27"/>
    <p:sldId id="280" r:id="rId28"/>
    <p:sldId id="290" r:id="rId29"/>
    <p:sldId id="281" r:id="rId30"/>
    <p:sldId id="293" r:id="rId31"/>
    <p:sldId id="286" r:id="rId32"/>
    <p:sldId id="291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01T04:57:16.335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ignorePressure" value="1"/>
    </inkml:brush>
  </inkml:definitions>
  <inkml:trace contextRef="#ctx0" brushRef="#br0">14723 4746,'0'0,"0"0,0 0,0 0,0 0,0 0,0-8,-8-10,-8-25,-11-29,-21-49,-24-34,-22-30,-25-23,-19-21,-17-28,-25-7,-26-7,-27-3,-34-1,-36 6,-46-4,-29 12,-38 13,-27 17,-26 24,-13 24,-40 13,-12 19,-9 20,-13 25,7 29,-11 29,9 38,-10 43,10 41,5 37,-6 39,25 34,37 31,22 33,25 37,23 32,25 25,28 15,41 10,39 19,55-1,58 12,60 7,63-17,84 10,73 0,83-14,97-9,101-7,72-26,89-25,59-36,79-25,47-42,0-41,20-42,5-35,-16-42,-20-38,-37-28,-27-29,-45-37,-26-37,-32-22,-9-25,-11-33,-16-29,-17-23,-28-16,-37-9,-42-21,-58-6,-59-7,-69-6,-62-11,-71-5,-85-17,-91-11,-109-7,-84 12,-50 42,-32 43,47 67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E84B-227E-4B2E-A24A-6F82B7D99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F4F36-0906-4BCE-A8CB-9ED888857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41A4A-D8BA-45B3-948C-356B0592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D2623-32FE-4D82-89BB-A8239C09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52197-15E0-4091-AF4B-0990F548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503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54F3-C13F-4F7E-8DB8-E4FB6BA7E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1EDDD-35A6-4104-91AF-653447893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14D69-644D-4B1B-B6B6-506544B8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29976-9277-4F9B-8F81-2C7AA101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A1C07-7DA9-408B-8D9F-F70405CD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69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ACCB92-B05C-4CFA-BF8F-C4B06853B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93D25-0D56-4CFA-AA4B-E84515A27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156E-B8C0-4995-8849-EDA5B573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406B7-2AFD-4DE3-9C69-FB7A3A98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0A933-5ACC-45EF-ABA3-A3A418AB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260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8BAD-88D5-4806-B54B-86593897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A2555-A4EC-412A-A394-0095A8C30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90A70-6ED5-4E76-9C95-ACE619E7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1BA67-6099-4979-A938-FDE5B194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EB01-92FE-461B-A929-3DF8B97F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25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67210-4D3F-49D8-91EC-7D39E5EDB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3FAE8-D8D2-49D2-B3D3-21C0443F7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8377-EBC3-4305-8F54-F016F51C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8DDB-F52F-476D-93AD-5FE16E49A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62F63-D782-4331-82D6-8FA76387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824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A6D7-906D-4136-85D0-39E901CA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4EEB-9523-4824-B6CF-DA9A2B714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4DEA8-2E36-4F07-B98F-16932D3D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2C070-442D-4D16-8045-B8227418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4FA48-AF46-4600-A55F-6730CF9C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35146-B2DF-43A9-A584-845BB9DA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12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791D-776C-46E7-A643-8E4072DB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78FE5-F459-4412-956B-2A167FBAA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53637-7BF1-4BDD-8CF3-2CB583C5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32618-13E4-4D86-8283-26D19AB48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ABF70-6B06-437E-8204-B1A7FC37B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8EE626-1CF8-497B-942C-9A7EA04D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C30E1-CC82-4258-AB10-BFEC536A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2E89F-1867-456D-B089-0A21B250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782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88BC-542E-4BFB-99E6-7D8F9A94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8DA77-BF7A-4E3B-9C89-D955ACF8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1D4B7-98DA-4060-88EA-36C7CC19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F6B38-D53C-47B3-A6B1-259B3798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22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23325-EBA3-4E27-AF2B-1F354EE1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5BEDA-F008-4FD9-87D2-FD0E4E91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E47FE-D7CA-474F-A1B8-926D025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297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E438-E7A0-4E19-85DD-F4A449E6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034C-24B7-4E58-80F5-0BBC5F20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CEBED-E353-414D-882C-B2A826A67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FACA3-AD8A-44D8-8011-BE23C7EE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69A69-8F2A-4834-9A31-AEBDB10D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9779B-C1FE-457A-9CC5-CE85FCFF6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11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6F97-1826-4BD8-963A-05E11F16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A2B7-FBBF-4A85-A442-4E0943A89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70917-0727-459C-BBBB-0783C7193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19971-0E14-48D5-9957-77551E6A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340C-3E5F-40FB-AAEC-72D7AE14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B439F-4CFB-4274-919C-1448A6A4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79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B9CFF9-1DB9-401E-9B56-A2723719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67D8-5DBB-40F0-9164-06E673B76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4586-52F9-46AA-B3A6-770CA4F48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A91B-DC65-4379-BDB5-FF6BC562854B}" type="datetimeFigureOut">
              <a:rPr lang="en-CA" smtClean="0"/>
              <a:t>2018-02-08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7F2E0-B9F2-40A0-8929-A1011E4FC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C8099-F9D5-4A67-9C28-1A91989C4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1C234-35EA-4471-B7C2-30789997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91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95p7aGg6l4" TargetMode="External"/><Relationship Id="rId2" Type="http://schemas.openxmlformats.org/officeDocument/2006/relationships/hyperlink" Target="https://www.youtube.com/watch?v=j3MAmVpAbE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aFiAt7aPB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976C7-A943-4DBF-BD9F-50FE41DC5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3968"/>
          <a:stretch/>
        </p:blipFill>
        <p:spPr>
          <a:xfrm>
            <a:off x="0" y="0"/>
            <a:ext cx="128238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78D9-CB55-43C4-985D-A11ABD2A6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51313"/>
            <a:ext cx="9144000" cy="1158649"/>
          </a:xfrm>
        </p:spPr>
        <p:txBody>
          <a:bodyPr>
            <a:normAutofit/>
          </a:bodyPr>
          <a:lstStyle/>
          <a:p>
            <a:r>
              <a:rPr lang="en-CA" sz="6600" b="1" dirty="0">
                <a:solidFill>
                  <a:schemeClr val="bg1"/>
                </a:solidFill>
              </a:rPr>
              <a:t>The Physics of Drifting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8F021-D923-4B04-BA24-832152FAD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Chapman Kwan</a:t>
            </a:r>
          </a:p>
          <a:p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68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3F37683-3F53-40BD-BC3A-DE10DF03CE2C}"/>
              </a:ext>
            </a:extLst>
          </p:cNvPr>
          <p:cNvGrpSpPr/>
          <p:nvPr/>
        </p:nvGrpSpPr>
        <p:grpSpPr>
          <a:xfrm>
            <a:off x="413938" y="1461982"/>
            <a:ext cx="11364124" cy="4876168"/>
            <a:chOff x="413938" y="1461982"/>
            <a:chExt cx="11364124" cy="487616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B908598-E2E5-4ED5-B5CC-293D48840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38" y="1461982"/>
              <a:ext cx="11364124" cy="487616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C781E5-2963-462B-B6BF-A063E8897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208" y="1702235"/>
              <a:ext cx="706955" cy="37934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A95D304-F196-48B7-BB07-D7198927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92415">
              <a:off x="9567497" y="1914704"/>
              <a:ext cx="621976" cy="33374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184B68B-F252-4AF6-ABEA-2FD3AE53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401323" y="2404552"/>
              <a:ext cx="683984" cy="3670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2BAC0FE-D8D8-4FE1-B4E6-E59C39AE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81927">
              <a:off x="10892805" y="3243987"/>
              <a:ext cx="652418" cy="35007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75B4A0-A6CB-4E4F-89C5-C91CBA020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4353">
              <a:off x="10925459" y="4149594"/>
              <a:ext cx="621212" cy="33333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B5700B6-9B0F-4CE5-AF11-51279E64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11197">
              <a:off x="10464601" y="4959903"/>
              <a:ext cx="649754" cy="34864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FBE208C-F423-4FDA-B344-A43906820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11197">
              <a:off x="9570685" y="5497601"/>
              <a:ext cx="706955" cy="37934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8B2B5CF-275F-4043-8393-E38CDD2A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23809" y="5706390"/>
              <a:ext cx="706955" cy="37934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194" y="2350713"/>
            <a:ext cx="8159877" cy="28483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dirty="0"/>
              <a:t>Drifting is more advantageous because:</a:t>
            </a:r>
          </a:p>
          <a:p>
            <a:pPr marL="457200" indent="-457200">
              <a:buAutoNum type="arabicPeriod"/>
            </a:pPr>
            <a:r>
              <a:rPr lang="en-CA" sz="2400" dirty="0"/>
              <a:t>Enters the turn at a higher velocity</a:t>
            </a:r>
          </a:p>
          <a:p>
            <a:pPr marL="457200" indent="-457200">
              <a:buAutoNum type="arabicPeriod"/>
            </a:pPr>
            <a:r>
              <a:rPr lang="en-CA" sz="2400" dirty="0"/>
              <a:t>On exit, car is already facing the direction of travel!</a:t>
            </a:r>
          </a:p>
          <a:p>
            <a:pPr marL="457200" indent="-457200">
              <a:buAutoNum type="arabicPeriod"/>
            </a:pPr>
            <a:r>
              <a:rPr lang="en-CA" sz="2400" dirty="0"/>
              <a:t>Blocks off some of the track so people can’t overtake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37655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ACD36-8A3C-4BB6-9636-F62FA20DC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/>
          <a:stretch/>
        </p:blipFill>
        <p:spPr>
          <a:xfrm>
            <a:off x="0" y="0"/>
            <a:ext cx="1242177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C2FF2-AB98-415E-8EEF-5D6BEFB36103}"/>
              </a:ext>
            </a:extLst>
          </p:cNvPr>
          <p:cNvSpPr txBox="1"/>
          <p:nvPr/>
        </p:nvSpPr>
        <p:spPr>
          <a:xfrm>
            <a:off x="0" y="6488668"/>
            <a:ext cx="90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Retrieved image from: http://www.zhutek.com/photos/alpinetour/images/image080.jpg</a:t>
            </a:r>
          </a:p>
        </p:txBody>
      </p:sp>
    </p:spTree>
    <p:extLst>
      <p:ext uri="{BB962C8B-B14F-4D97-AF65-F5344CB8AC3E}">
        <p14:creationId xmlns:p14="http://schemas.microsoft.com/office/powerpoint/2010/main" val="816238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ACD36-8A3C-4BB6-9636-F62FA20DC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/>
          <a:stretch/>
        </p:blipFill>
        <p:spPr>
          <a:xfrm>
            <a:off x="0" y="0"/>
            <a:ext cx="12421772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B82CC9-273C-427F-912A-EA2E953535E0}"/>
                  </a:ext>
                </a:extLst>
              </p14:cNvPr>
              <p14:cNvContentPartPr/>
              <p14:nvPr/>
            </p14:nvContentPartPr>
            <p14:xfrm>
              <a:off x="2602523" y="2532185"/>
              <a:ext cx="5506615" cy="303546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B82CC9-273C-427F-912A-EA2E953535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4723" y="2494381"/>
                <a:ext cx="5582576" cy="311143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3392A0B-D250-42EA-8512-2A9D9C6C88AD}"/>
              </a:ext>
            </a:extLst>
          </p:cNvPr>
          <p:cNvSpPr txBox="1"/>
          <p:nvPr/>
        </p:nvSpPr>
        <p:spPr>
          <a:xfrm>
            <a:off x="0" y="6488668"/>
            <a:ext cx="90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Retrieved image from: http://www.zhutek.com/photos/alpinetour/images/image080.jpg</a:t>
            </a:r>
          </a:p>
        </p:txBody>
      </p:sp>
    </p:spTree>
    <p:extLst>
      <p:ext uri="{BB962C8B-B14F-4D97-AF65-F5344CB8AC3E}">
        <p14:creationId xmlns:p14="http://schemas.microsoft.com/office/powerpoint/2010/main" val="167039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E56D2-5060-4EDE-81E7-52EB2260F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103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546BA-3F23-45D9-8DE4-59BDAD01A6C2}"/>
              </a:ext>
            </a:extLst>
          </p:cNvPr>
          <p:cNvSpPr txBox="1"/>
          <p:nvPr/>
        </p:nvSpPr>
        <p:spPr>
          <a:xfrm>
            <a:off x="5408023" y="6027003"/>
            <a:ext cx="6783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Rally races (often on dirt roads) have less traction</a:t>
            </a:r>
          </a:p>
          <a:p>
            <a:r>
              <a:rPr lang="en-CA" sz="2400" b="1" dirty="0">
                <a:solidFill>
                  <a:schemeClr val="bg1"/>
                </a:solidFill>
              </a:rPr>
              <a:t>Less traction allows vehicles to drift easily</a:t>
            </a:r>
          </a:p>
        </p:txBody>
      </p:sp>
    </p:spTree>
    <p:extLst>
      <p:ext uri="{BB962C8B-B14F-4D97-AF65-F5344CB8AC3E}">
        <p14:creationId xmlns:p14="http://schemas.microsoft.com/office/powerpoint/2010/main" val="19399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DCF4-D1E7-4D62-A0D4-7FA51E39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11B2B-4F47-4FE0-A61C-CFB6BDA1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916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Newton’s Laws of Motion</a:t>
            </a:r>
          </a:p>
          <a:p>
            <a:pPr marL="0" indent="0">
              <a:buNone/>
            </a:pPr>
            <a:r>
              <a:rPr lang="en-CA" dirty="0"/>
              <a:t>	Inertia</a:t>
            </a:r>
          </a:p>
          <a:p>
            <a:pPr marL="0" indent="0">
              <a:buNone/>
            </a:pPr>
            <a:r>
              <a:rPr lang="en-CA" dirty="0"/>
              <a:t>	Force</a:t>
            </a:r>
          </a:p>
          <a:p>
            <a:pPr marL="0" indent="0">
              <a:buNone/>
            </a:pPr>
            <a:r>
              <a:rPr lang="en-CA" dirty="0"/>
              <a:t>	Action-reaction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b="1" dirty="0"/>
              <a:t>Centripetal Force</a:t>
            </a:r>
          </a:p>
        </p:txBody>
      </p:sp>
      <p:pic>
        <p:nvPicPr>
          <p:cNvPr id="2050" name="Picture 2" descr="https://www.biography.com/.image/t_share/MTE1ODA0OTcxNzM3MTIyMzE3/sir-isaac-newton-9422656-1-402.jpg">
            <a:extLst>
              <a:ext uri="{FF2B5EF4-FFF2-40B4-BE49-F238E27FC236}">
                <a16:creationId xmlns:a16="http://schemas.microsoft.com/office/drawing/2014/main" id="{8DC20AB3-00DB-4E18-8929-F336534F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5325"/>
            <a:ext cx="546735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B3E0-EFD9-4571-9708-40646AC0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5055"/>
          </a:xfrm>
        </p:spPr>
        <p:txBody>
          <a:bodyPr/>
          <a:lstStyle/>
          <a:p>
            <a:r>
              <a:rPr lang="en-CA" dirty="0"/>
              <a:t>Newton’s Laws of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A4140-6655-47C9-8688-E5D7770A75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1580"/>
                <a:ext cx="10515600" cy="496538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CA" sz="2600" dirty="0"/>
                  <a:t>First Law:</a:t>
                </a:r>
              </a:p>
              <a:p>
                <a:pPr marL="0" indent="0">
                  <a:buNone/>
                </a:pPr>
                <a:r>
                  <a:rPr lang="en-CA" sz="2600" dirty="0"/>
                  <a:t>Every object will remain at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rest</a:t>
                </a:r>
                <a:r>
                  <a:rPr lang="en-CA" sz="2600" dirty="0"/>
                  <a:t> or in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uniform</a:t>
                </a:r>
                <a:r>
                  <a:rPr lang="en-CA" sz="2600" dirty="0"/>
                  <a:t> motion in a straight line unless compelled to change by the action of an external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force</a:t>
                </a:r>
                <a:r>
                  <a:rPr lang="en-CA" sz="2600" dirty="0"/>
                  <a:t>.</a:t>
                </a:r>
              </a:p>
              <a:p>
                <a:pPr marL="0" indent="0">
                  <a:buNone/>
                </a:pPr>
                <a:endParaRPr lang="en-CA" sz="2600" dirty="0"/>
              </a:p>
              <a:p>
                <a:pPr marL="0" indent="0">
                  <a:buNone/>
                </a:pPr>
                <a:r>
                  <a:rPr lang="en-CA" sz="2600" dirty="0"/>
                  <a:t>Second Law:</a:t>
                </a:r>
              </a:p>
              <a:p>
                <a:pPr marL="0" indent="0">
                  <a:buNone/>
                </a:pPr>
                <a:r>
                  <a:rPr lang="en-CA" sz="2600" dirty="0"/>
                  <a:t>Force is equal to mass times the change in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velocity</a:t>
                </a:r>
                <a:r>
                  <a:rPr lang="en-CA" sz="2600" dirty="0"/>
                  <a:t> per change in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time</a:t>
                </a:r>
                <a:r>
                  <a:rPr lang="en-CA" sz="2600" dirty="0"/>
                  <a:t>.</a:t>
                </a:r>
              </a:p>
              <a:p>
                <a:pPr marL="0" indent="0">
                  <a:buNone/>
                </a:pPr>
                <a:endParaRPr lang="en-CA" sz="2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CA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6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CA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CA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en-CA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CA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CA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CA" sz="2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CA" sz="2600" b="1" dirty="0"/>
              </a:p>
              <a:p>
                <a:pPr marL="0" indent="0">
                  <a:buNone/>
                </a:pPr>
                <a:r>
                  <a:rPr lang="en-CA" sz="2600" dirty="0"/>
                  <a:t>Third Law:</a:t>
                </a:r>
              </a:p>
              <a:p>
                <a:pPr marL="0" indent="0">
                  <a:buNone/>
                </a:pPr>
                <a:r>
                  <a:rPr lang="en-CA" sz="2600" dirty="0"/>
                  <a:t>For every action, there is an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equal</a:t>
                </a:r>
                <a:r>
                  <a:rPr lang="en-CA" sz="2600" dirty="0"/>
                  <a:t> and </a:t>
                </a:r>
                <a:r>
                  <a:rPr lang="en-CA" sz="2600" b="1" dirty="0">
                    <a:solidFill>
                      <a:srgbClr val="FF0000"/>
                    </a:solidFill>
                  </a:rPr>
                  <a:t>opposite</a:t>
                </a:r>
                <a:r>
                  <a:rPr lang="en-CA" sz="2600" dirty="0"/>
                  <a:t> reaction.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AA4140-6655-47C9-8688-E5D7770A7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1580"/>
                <a:ext cx="10515600" cy="4965383"/>
              </a:xfrm>
              <a:blipFill>
                <a:blip r:embed="rId2"/>
                <a:stretch>
                  <a:fillRect l="-1043" t="-1843" r="-290" b="-11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533D-782B-4468-AE64-3D7280CA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Centripetal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6B41-D564-4D9D-A5F1-06E5A9B08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Objects in circular</a:t>
            </a:r>
          </a:p>
          <a:p>
            <a:pPr marL="0" indent="0">
              <a:buNone/>
            </a:pPr>
            <a:r>
              <a:rPr lang="en-CA" dirty="0"/>
              <a:t>motion experience</a:t>
            </a:r>
          </a:p>
          <a:p>
            <a:pPr marL="0" indent="0">
              <a:buNone/>
            </a:pPr>
            <a:r>
              <a:rPr lang="en-CA" dirty="0"/>
              <a:t>a force towards</a:t>
            </a:r>
          </a:p>
          <a:p>
            <a:pPr marL="0" indent="0">
              <a:buNone/>
            </a:pPr>
            <a:r>
              <a:rPr lang="en-CA" dirty="0"/>
              <a:t>the center of the</a:t>
            </a:r>
          </a:p>
          <a:p>
            <a:pPr marL="0" indent="0">
              <a:buNone/>
            </a:pPr>
            <a:r>
              <a:rPr lang="en-CA" dirty="0"/>
              <a:t>circle in which it is</a:t>
            </a:r>
          </a:p>
          <a:p>
            <a:pPr marL="0" indent="0">
              <a:buNone/>
            </a:pPr>
            <a:r>
              <a:rPr lang="en-CA" dirty="0"/>
              <a:t>traveling in</a:t>
            </a:r>
          </a:p>
          <a:p>
            <a:pPr marL="0" indent="0">
              <a:buNone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AAA17B-69DA-46BA-81EF-8A252D9EFEB5}"/>
              </a:ext>
            </a:extLst>
          </p:cNvPr>
          <p:cNvGrpSpPr/>
          <p:nvPr/>
        </p:nvGrpSpPr>
        <p:grpSpPr>
          <a:xfrm>
            <a:off x="4001113" y="1952627"/>
            <a:ext cx="4189774" cy="4113803"/>
            <a:chOff x="4001113" y="1952627"/>
            <a:chExt cx="4189774" cy="411380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D0BCDE7-0E55-4F94-9983-8CE6815C139D}"/>
                </a:ext>
              </a:extLst>
            </p:cNvPr>
            <p:cNvSpPr/>
            <p:nvPr/>
          </p:nvSpPr>
          <p:spPr>
            <a:xfrm>
              <a:off x="4647127" y="1952627"/>
              <a:ext cx="2897746" cy="28977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690FA7-E855-4261-9F95-FEE1A095784D}"/>
                </a:ext>
              </a:extLst>
            </p:cNvPr>
            <p:cNvSpPr/>
            <p:nvPr/>
          </p:nvSpPr>
          <p:spPr>
            <a:xfrm>
              <a:off x="4320627" y="3243879"/>
              <a:ext cx="326500" cy="31524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88915-ECB4-46C1-AC84-EC05F492F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1731" y="2099252"/>
              <a:ext cx="0" cy="14598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FF5CD0-6AE8-45B5-B8B0-72127C0EE83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647127" y="3401500"/>
              <a:ext cx="14488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C90F36-DF1A-42FA-BC7C-4FF2C84D452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186229" y="2862397"/>
              <a:ext cx="0" cy="10782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5B5874-F36D-4634-A749-F81D42E6577E}"/>
                </a:ext>
              </a:extLst>
            </p:cNvPr>
            <p:cNvCxnSpPr>
              <a:endCxn id="5" idx="0"/>
            </p:cNvCxnSpPr>
            <p:nvPr/>
          </p:nvCxnSpPr>
          <p:spPr>
            <a:xfrm flipV="1">
              <a:off x="6096000" y="1952627"/>
              <a:ext cx="0" cy="14488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F68931E-0EF5-4A5F-92A0-BD2B3A4310CE}"/>
                    </a:ext>
                  </a:extLst>
                </p:cNvPr>
                <p:cNvSpPr txBox="1"/>
                <p:nvPr/>
              </p:nvSpPr>
              <p:spPr>
                <a:xfrm>
                  <a:off x="6134302" y="2595366"/>
                  <a:ext cx="33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CA" b="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F68931E-0EF5-4A5F-92A0-BD2B3A4310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4302" y="2595366"/>
                  <a:ext cx="332368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B50E0A2-E678-4520-811B-2B6867189F31}"/>
                    </a:ext>
                  </a:extLst>
                </p:cNvPr>
                <p:cNvSpPr txBox="1"/>
                <p:nvPr/>
              </p:nvSpPr>
              <p:spPr>
                <a:xfrm>
                  <a:off x="4183756" y="2492396"/>
                  <a:ext cx="2251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CA" b="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B50E0A2-E678-4520-811B-2B6867189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756" y="2492396"/>
                  <a:ext cx="225145" cy="369332"/>
                </a:xfrm>
                <a:prstGeom prst="rect">
                  <a:avLst/>
                </a:prstGeom>
                <a:blipFill>
                  <a:blip r:embed="rId3"/>
                  <a:stretch>
                    <a:fillRect r="-24324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D0E8C48-2432-4746-B129-DC602D064452}"/>
                    </a:ext>
                  </a:extLst>
                </p:cNvPr>
                <p:cNvSpPr txBox="1"/>
                <p:nvPr/>
              </p:nvSpPr>
              <p:spPr>
                <a:xfrm>
                  <a:off x="4877136" y="2964698"/>
                  <a:ext cx="6181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𝑐𝑒𝑛𝑡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D0E8C48-2432-4746-B129-DC602D064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36" y="2964698"/>
                  <a:ext cx="618186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99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CF85823-BE05-40B8-9DDD-8935630A9B76}"/>
                    </a:ext>
                  </a:extLst>
                </p:cNvPr>
                <p:cNvSpPr txBox="1"/>
                <p:nvPr/>
              </p:nvSpPr>
              <p:spPr>
                <a:xfrm>
                  <a:off x="4288597" y="3197133"/>
                  <a:ext cx="288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CA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CF85823-BE05-40B8-9DDD-8935630A9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597" y="3197133"/>
                  <a:ext cx="288200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127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B852466-E629-4742-A99E-34B90A36A15B}"/>
                    </a:ext>
                  </a:extLst>
                </p:cNvPr>
                <p:cNvSpPr txBox="1"/>
                <p:nvPr/>
              </p:nvSpPr>
              <p:spPr>
                <a:xfrm>
                  <a:off x="4001113" y="4775177"/>
                  <a:ext cx="4189774" cy="1077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𝑐𝑒𝑛𝑡</m:t>
                            </m:r>
                          </m:sub>
                        </m:s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f>
                          <m:f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32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CA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en-CA" sz="3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B852466-E629-4742-A99E-34B90A36A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1113" y="4775177"/>
                  <a:ext cx="4189774" cy="10772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C17586-9696-4BE7-8251-79B09E244B30}"/>
                </a:ext>
              </a:extLst>
            </p:cNvPr>
            <p:cNvSpPr txBox="1"/>
            <p:nvPr/>
          </p:nvSpPr>
          <p:spPr>
            <a:xfrm>
              <a:off x="4077285" y="5804820"/>
              <a:ext cx="40374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100" dirty="0"/>
                <a:t>Formula from: http://hyperphysics.phy-astr.gsu.edu/hbase/cf.html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57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E4CF-741C-4933-A3CE-AA3CBAF0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Centripetal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7F689-459A-49A5-A39A-B6C21FE7E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Ball on a string</a:t>
            </a:r>
          </a:p>
        </p:txBody>
      </p:sp>
    </p:spTree>
    <p:extLst>
      <p:ext uri="{BB962C8B-B14F-4D97-AF65-F5344CB8AC3E}">
        <p14:creationId xmlns:p14="http://schemas.microsoft.com/office/powerpoint/2010/main" val="1827644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358F-438A-44D4-A667-D1FD0ED6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8457"/>
            <a:ext cx="10515600" cy="545850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When I swing a mass with</a:t>
            </a:r>
          </a:p>
          <a:p>
            <a:pPr marL="0" indent="0">
              <a:buNone/>
            </a:pPr>
            <a:r>
              <a:rPr lang="en-CA" dirty="0"/>
              <a:t>the string attached, the</a:t>
            </a:r>
          </a:p>
          <a:p>
            <a:pPr marL="0" indent="0">
              <a:buNone/>
            </a:pPr>
            <a:r>
              <a:rPr lang="en-CA" dirty="0"/>
              <a:t>mass will move in a</a:t>
            </a:r>
          </a:p>
          <a:p>
            <a:pPr marL="0" indent="0">
              <a:buNone/>
            </a:pPr>
            <a:r>
              <a:rPr lang="en-CA" dirty="0"/>
              <a:t>circle if I keep my end</a:t>
            </a:r>
          </a:p>
          <a:p>
            <a:pPr marL="0" indent="0">
              <a:buNone/>
            </a:pPr>
            <a:r>
              <a:rPr lang="en-CA" dirty="0"/>
              <a:t>in place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F5A88A-3397-4F36-BCC7-F1CA00FE3129}"/>
              </a:ext>
            </a:extLst>
          </p:cNvPr>
          <p:cNvGrpSpPr/>
          <p:nvPr/>
        </p:nvGrpSpPr>
        <p:grpSpPr>
          <a:xfrm>
            <a:off x="4082143" y="1415143"/>
            <a:ext cx="4223657" cy="4223657"/>
            <a:chOff x="4082143" y="1415143"/>
            <a:chExt cx="4223657" cy="42236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3F8C92-AF74-453F-9313-C97784BEBB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0561" y="3429000"/>
              <a:ext cx="1758039" cy="9050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DAFA5B-A097-44A1-B878-B52EA2D0F2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505" y="3442063"/>
              <a:ext cx="1937660" cy="5085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2C2006-F233-42F8-B664-D2AC29963B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1442" y="3466419"/>
              <a:ext cx="892628" cy="18109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F6E92D-80A8-46CA-A3C1-4979ABC4BB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1442" y="3466419"/>
              <a:ext cx="1246416" cy="15830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768FE59-32DB-4AB4-B788-6B155AC04A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3622" y="3442063"/>
              <a:ext cx="1529443" cy="12797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0441F49-ED73-427D-84B1-7362ECE7A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8799" y="3466419"/>
              <a:ext cx="457199" cy="18784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6123592-D840-4693-9BE4-7B32B4CEA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9" y="3466420"/>
              <a:ext cx="0" cy="19944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4D99D7-B51D-42F1-BD8C-F199D86821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5999" y="3447712"/>
              <a:ext cx="462643" cy="19951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96098-5D8A-46C2-B327-D5EDAD74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1" y="3429000"/>
              <a:ext cx="2013856" cy="187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4FE52F-9BA5-4226-A159-57D0F5A350CB}"/>
                </a:ext>
              </a:extLst>
            </p:cNvPr>
            <p:cNvSpPr/>
            <p:nvPr/>
          </p:nvSpPr>
          <p:spPr>
            <a:xfrm>
              <a:off x="4082143" y="1415143"/>
              <a:ext cx="4027714" cy="402771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15F43A5-5A14-41FD-952B-6133657C700A}"/>
                </a:ext>
              </a:extLst>
            </p:cNvPr>
            <p:cNvSpPr/>
            <p:nvPr/>
          </p:nvSpPr>
          <p:spPr>
            <a:xfrm>
              <a:off x="7913914" y="3233057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6F0CF9-B0D0-4EDF-8C12-74C7A569EB48}"/>
                </a:ext>
              </a:extLst>
            </p:cNvPr>
            <p:cNvSpPr/>
            <p:nvPr/>
          </p:nvSpPr>
          <p:spPr>
            <a:xfrm>
              <a:off x="6368142" y="5175477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4B3027-BC80-46B1-8900-5716B2201647}"/>
                </a:ext>
              </a:extLst>
            </p:cNvPr>
            <p:cNvSpPr/>
            <p:nvPr/>
          </p:nvSpPr>
          <p:spPr>
            <a:xfrm>
              <a:off x="5905499" y="5246914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E9FD6D-06EE-49A2-946E-3D0143D5493B}"/>
                </a:ext>
              </a:extLst>
            </p:cNvPr>
            <p:cNvSpPr/>
            <p:nvPr/>
          </p:nvSpPr>
          <p:spPr>
            <a:xfrm>
              <a:off x="5442856" y="5148943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5937C31-ED2F-4C07-861E-85A8023C9C75}"/>
                </a:ext>
              </a:extLst>
            </p:cNvPr>
            <p:cNvSpPr/>
            <p:nvPr/>
          </p:nvSpPr>
          <p:spPr>
            <a:xfrm>
              <a:off x="7815943" y="3701993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5CB967-F9DC-46FF-A313-96A9D9D2EF01}"/>
                </a:ext>
              </a:extLst>
            </p:cNvPr>
            <p:cNvSpPr/>
            <p:nvPr/>
          </p:nvSpPr>
          <p:spPr>
            <a:xfrm>
              <a:off x="7456714" y="4475725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D98C60-E4F5-4EF3-9512-4CD2D762FA82}"/>
                </a:ext>
              </a:extLst>
            </p:cNvPr>
            <p:cNvSpPr/>
            <p:nvPr/>
          </p:nvSpPr>
          <p:spPr>
            <a:xfrm>
              <a:off x="7151915" y="4828660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5DDDF23-70E3-4118-A170-DCB10D8B8665}"/>
                </a:ext>
              </a:extLst>
            </p:cNvPr>
            <p:cNvSpPr/>
            <p:nvPr/>
          </p:nvSpPr>
          <p:spPr>
            <a:xfrm>
              <a:off x="6787243" y="5068149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7AE2346-9B49-417B-BFF3-D392238A390C}"/>
                </a:ext>
              </a:extLst>
            </p:cNvPr>
            <p:cNvSpPr/>
            <p:nvPr/>
          </p:nvSpPr>
          <p:spPr>
            <a:xfrm>
              <a:off x="7685315" y="4116497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1576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996098-5D8A-46C2-B327-D5EDAD74F57C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3429000"/>
            <a:ext cx="2013856" cy="18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358F-438A-44D4-A667-D1FD0ED6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8457"/>
            <a:ext cx="10515600" cy="545850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As I swing with a constant speed</a:t>
            </a:r>
          </a:p>
          <a:p>
            <a:pPr marL="0" indent="0">
              <a:buNone/>
            </a:pPr>
            <a:r>
              <a:rPr lang="en-CA" dirty="0"/>
              <a:t>there is a constant </a:t>
            </a:r>
          </a:p>
          <a:p>
            <a:pPr marL="0" indent="0">
              <a:buNone/>
            </a:pPr>
            <a:r>
              <a:rPr lang="en-CA" dirty="0"/>
              <a:t>centripetal force</a:t>
            </a:r>
          </a:p>
          <a:p>
            <a:pPr marL="0" indent="0">
              <a:buNone/>
            </a:pPr>
            <a:r>
              <a:rPr lang="en-CA" dirty="0"/>
              <a:t>acting on the string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4FE52F-9BA5-4226-A159-57D0F5A350CB}"/>
              </a:ext>
            </a:extLst>
          </p:cNvPr>
          <p:cNvSpPr/>
          <p:nvPr/>
        </p:nvSpPr>
        <p:spPr>
          <a:xfrm>
            <a:off x="4082143" y="1415143"/>
            <a:ext cx="4027714" cy="4027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5F43A5-5A14-41FD-952B-6133657C700A}"/>
              </a:ext>
            </a:extLst>
          </p:cNvPr>
          <p:cNvSpPr/>
          <p:nvPr/>
        </p:nvSpPr>
        <p:spPr>
          <a:xfrm>
            <a:off x="7913914" y="3233057"/>
            <a:ext cx="391886" cy="3918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49668F-54E2-4B46-8EAD-5D73288B7DB0}"/>
              </a:ext>
            </a:extLst>
          </p:cNvPr>
          <p:cNvCxnSpPr>
            <a:cxnSpLocks/>
          </p:cNvCxnSpPr>
          <p:nvPr/>
        </p:nvCxnSpPr>
        <p:spPr>
          <a:xfrm>
            <a:off x="8109857" y="3438355"/>
            <a:ext cx="0" cy="1133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B2DE1-725F-4047-B872-2AF3F5D41DE7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356195" y="3429000"/>
            <a:ext cx="1557719" cy="935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D1F977-40FA-420E-B89A-F4453207365E}"/>
              </a:ext>
            </a:extLst>
          </p:cNvPr>
          <p:cNvSpPr txBox="1"/>
          <p:nvPr/>
        </p:nvSpPr>
        <p:spPr>
          <a:xfrm>
            <a:off x="6356194" y="2876348"/>
            <a:ext cx="1226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accent6">
                    <a:lumMod val="50000"/>
                  </a:schemeClr>
                </a:solidFill>
              </a:rPr>
              <a:t>Force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98E869-2435-4CFB-A2C9-63541794A8B8}"/>
              </a:ext>
            </a:extLst>
          </p:cNvPr>
          <p:cNvSpPr txBox="1"/>
          <p:nvPr/>
        </p:nvSpPr>
        <p:spPr>
          <a:xfrm>
            <a:off x="8224566" y="3806084"/>
            <a:ext cx="150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304978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0633C-B6AD-4C95-91EF-9892CC5A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drifting?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3D131-3DE6-4AD5-8D34-CB60B07DC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Some example videos:</a:t>
            </a:r>
          </a:p>
          <a:p>
            <a:pPr marL="0" indent="0">
              <a:buNone/>
            </a:pPr>
            <a:endParaRPr lang="en-CA" dirty="0">
              <a:hlinkClick r:id="rId2"/>
            </a:endParaRPr>
          </a:p>
          <a:p>
            <a:pPr marL="0" indent="0">
              <a:buNone/>
            </a:pPr>
            <a:r>
              <a:rPr lang="en-CA" dirty="0">
                <a:hlinkClick r:id="rId2"/>
              </a:rPr>
              <a:t>https://www.youtube.com/watch?v=j3MAmVpAbEo</a:t>
            </a:r>
            <a:endParaRPr lang="en-CA" dirty="0"/>
          </a:p>
          <a:p>
            <a:pPr marL="0" indent="0">
              <a:buNone/>
            </a:pPr>
            <a:r>
              <a:rPr lang="en-CA" dirty="0">
                <a:hlinkClick r:id="rId3"/>
              </a:rPr>
              <a:t>https://www.youtube.com/watch?v</a:t>
            </a:r>
            <a:r>
              <a:rPr lang="en-CA">
                <a:hlinkClick r:id="rId3"/>
              </a:rPr>
              <a:t>=T95p7aGg6l4</a:t>
            </a:r>
            <a:endParaRPr lang="en-CA"/>
          </a:p>
          <a:p>
            <a:pPr marL="0" indent="0">
              <a:buNone/>
            </a:pPr>
            <a:r>
              <a:rPr lang="en-CA">
                <a:hlinkClick r:id="rId4"/>
              </a:rPr>
              <a:t>https</a:t>
            </a:r>
            <a:r>
              <a:rPr lang="en-CA" dirty="0">
                <a:hlinkClick r:id="rId4"/>
              </a:rPr>
              <a:t>://www.youtube.com/watch?v=VaFiAt7aPBM</a:t>
            </a:r>
            <a:r>
              <a:rPr lang="en-CA" dirty="0"/>
              <a:t> 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737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996098-5D8A-46C2-B327-D5EDAD74F57C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3429000"/>
            <a:ext cx="2013856" cy="18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41358F-438A-44D4-A667-D1FD0ED6A0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718457"/>
                <a:ext cx="10515600" cy="545850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𝒎𝒂</m:t>
                      </m:r>
                    </m:oMath>
                  </m:oMathPara>
                </a14:m>
                <a:endParaRPr lang="en-CA" b="1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sSup>
                            <m:sSup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CA" b="1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41358F-438A-44D4-A667-D1FD0ED6A0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718457"/>
                <a:ext cx="10515600" cy="5458506"/>
              </a:xfrm>
              <a:blipFill>
                <a:blip r:embed="rId2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7D4FE52F-9BA5-4226-A159-57D0F5A350CB}"/>
              </a:ext>
            </a:extLst>
          </p:cNvPr>
          <p:cNvSpPr/>
          <p:nvPr/>
        </p:nvSpPr>
        <p:spPr>
          <a:xfrm>
            <a:off x="4082143" y="1415143"/>
            <a:ext cx="4027714" cy="4027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5F43A5-5A14-41FD-952B-6133657C700A}"/>
              </a:ext>
            </a:extLst>
          </p:cNvPr>
          <p:cNvSpPr/>
          <p:nvPr/>
        </p:nvSpPr>
        <p:spPr>
          <a:xfrm>
            <a:off x="7913914" y="3233057"/>
            <a:ext cx="391886" cy="3918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49668F-54E2-4B46-8EAD-5D73288B7DB0}"/>
              </a:ext>
            </a:extLst>
          </p:cNvPr>
          <p:cNvCxnSpPr>
            <a:cxnSpLocks/>
          </p:cNvCxnSpPr>
          <p:nvPr/>
        </p:nvCxnSpPr>
        <p:spPr>
          <a:xfrm>
            <a:off x="8109857" y="3438355"/>
            <a:ext cx="0" cy="1133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B2DE1-725F-4047-B872-2AF3F5D41DE7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356195" y="3429000"/>
            <a:ext cx="1557719" cy="935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D1F977-40FA-420E-B89A-F4453207365E}"/>
              </a:ext>
            </a:extLst>
          </p:cNvPr>
          <p:cNvSpPr txBox="1"/>
          <p:nvPr/>
        </p:nvSpPr>
        <p:spPr>
          <a:xfrm>
            <a:off x="6356194" y="2876348"/>
            <a:ext cx="1226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accent6">
                    <a:lumMod val="50000"/>
                  </a:schemeClr>
                </a:solidFill>
              </a:rPr>
              <a:t>Force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98E869-2435-4CFB-A2C9-63541794A8B8}"/>
              </a:ext>
            </a:extLst>
          </p:cNvPr>
          <p:cNvSpPr txBox="1"/>
          <p:nvPr/>
        </p:nvSpPr>
        <p:spPr>
          <a:xfrm>
            <a:off x="8224566" y="3806084"/>
            <a:ext cx="150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2276244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The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946"/>
            <a:ext cx="10515600" cy="5108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Let us begin by looking at what a drift looks like in real life!</a:t>
            </a:r>
          </a:p>
          <a:p>
            <a:pPr marL="0" indent="0">
              <a:buNone/>
            </a:pPr>
            <a:endParaRPr lang="en-CA" sz="10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AEFFA-8CFA-4CE9-AC0B-2C19994B4752}"/>
              </a:ext>
            </a:extLst>
          </p:cNvPr>
          <p:cNvGrpSpPr/>
          <p:nvPr/>
        </p:nvGrpSpPr>
        <p:grpSpPr>
          <a:xfrm>
            <a:off x="3448050" y="2978150"/>
            <a:ext cx="5295900" cy="3590925"/>
            <a:chOff x="3448050" y="1332732"/>
            <a:chExt cx="5295900" cy="3590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305A10-DA5F-4346-AFD9-0D9032772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50" y="1332732"/>
              <a:ext cx="5295900" cy="359092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765402-7BC9-4D22-BD48-F3CF21EA4F7B}"/>
                </a:ext>
              </a:extLst>
            </p:cNvPr>
            <p:cNvGrpSpPr/>
            <p:nvPr/>
          </p:nvGrpSpPr>
          <p:grpSpPr>
            <a:xfrm>
              <a:off x="4062413" y="2732016"/>
              <a:ext cx="3733256" cy="1521811"/>
              <a:chOff x="4098063" y="4009953"/>
              <a:chExt cx="3733256" cy="12482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D95DD7-D36B-4DF0-9014-6BD7D1E1D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8063" y="4009953"/>
                <a:ext cx="390525" cy="2095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31CDF27-C344-4D32-926B-A0BA345E6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440794" y="5048633"/>
                <a:ext cx="390525" cy="2095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68009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D884-AB07-4574-98DE-C79425AA3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540"/>
            <a:ext cx="10515600" cy="52854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dirty="0"/>
          </a:p>
          <a:p>
            <a:pPr marL="0" indent="0">
              <a:buNone/>
            </a:pPr>
            <a:endParaRPr lang="en-CA" sz="4400" dirty="0"/>
          </a:p>
          <a:p>
            <a:pPr marL="0" indent="0" algn="ctr">
              <a:buNone/>
            </a:pPr>
            <a:r>
              <a:rPr lang="en-CA" sz="4400" dirty="0"/>
              <a:t>Prediction!</a:t>
            </a:r>
          </a:p>
          <a:p>
            <a:pPr marL="0" indent="0" algn="ctr">
              <a:buNone/>
            </a:pPr>
            <a:r>
              <a:rPr lang="en-CA" sz="4400" dirty="0"/>
              <a:t>What if we don’t drift but we go at it at a high velocity?</a:t>
            </a:r>
          </a:p>
        </p:txBody>
      </p:sp>
    </p:spTree>
    <p:extLst>
      <p:ext uri="{BB962C8B-B14F-4D97-AF65-F5344CB8AC3E}">
        <p14:creationId xmlns:p14="http://schemas.microsoft.com/office/powerpoint/2010/main" val="372169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946"/>
            <a:ext cx="10515600" cy="51080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 have a video recording of this demonstration in birds-eyes-view</a:t>
            </a:r>
          </a:p>
          <a:p>
            <a:pPr marL="0" indent="0">
              <a:buNone/>
            </a:pPr>
            <a:r>
              <a:rPr lang="en-CA" dirty="0"/>
              <a:t>Slowing down the video we can take a look of the manoeuvre in detail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72F88-7AA1-483E-8710-2437A7553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332732"/>
            <a:ext cx="5295900" cy="35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The demonstration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12F6D9-D8C9-4C7D-A22D-3E49F9F9E01B}"/>
              </a:ext>
            </a:extLst>
          </p:cNvPr>
          <p:cNvGrpSpPr/>
          <p:nvPr/>
        </p:nvGrpSpPr>
        <p:grpSpPr>
          <a:xfrm>
            <a:off x="4062413" y="2732016"/>
            <a:ext cx="3733256" cy="1521811"/>
            <a:chOff x="4098063" y="4009953"/>
            <a:chExt cx="3733256" cy="12482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73C8B2-DA3C-4192-8500-62B19AFD1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63" y="4009953"/>
              <a:ext cx="500062" cy="2095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B070D7-BBF2-4865-8F3E-E8B9B6A71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303225" y="5048633"/>
              <a:ext cx="528094" cy="209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60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946"/>
            <a:ext cx="10515600" cy="51080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640165-7456-4AA7-BAC0-C30C32361052}"/>
              </a:ext>
            </a:extLst>
          </p:cNvPr>
          <p:cNvCxnSpPr>
            <a:cxnSpLocks/>
          </p:cNvCxnSpPr>
          <p:nvPr/>
        </p:nvCxnSpPr>
        <p:spPr>
          <a:xfrm flipV="1">
            <a:off x="347407" y="5055948"/>
            <a:ext cx="0" cy="1448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7446FA-97F1-4A09-8BF7-CCE858EBD908}"/>
              </a:ext>
            </a:extLst>
          </p:cNvPr>
          <p:cNvCxnSpPr>
            <a:cxnSpLocks/>
          </p:cNvCxnSpPr>
          <p:nvPr/>
        </p:nvCxnSpPr>
        <p:spPr>
          <a:xfrm>
            <a:off x="347407" y="6504920"/>
            <a:ext cx="15333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6A01FF-FAD5-4F59-8C5F-72F2F4149DCC}"/>
                  </a:ext>
                </a:extLst>
              </p:cNvPr>
              <p:cNvSpPr txBox="1"/>
              <p:nvPr/>
            </p:nvSpPr>
            <p:spPr>
              <a:xfrm>
                <a:off x="150460" y="4715429"/>
                <a:ext cx="464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6A01FF-FAD5-4F59-8C5F-72F2F4149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0" y="4715429"/>
                <a:ext cx="464233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D5C3D3-7C34-46A8-BF88-3C066C2756D5}"/>
                  </a:ext>
                </a:extLst>
              </p:cNvPr>
              <p:cNvSpPr txBox="1"/>
              <p:nvPr/>
            </p:nvSpPr>
            <p:spPr>
              <a:xfrm>
                <a:off x="1868476" y="6320254"/>
                <a:ext cx="307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D5C3D3-7C34-46A8-BF88-3C066C27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476" y="6320254"/>
                <a:ext cx="30773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05AEBC1-A092-4567-88C1-ACEC67BD79DB}"/>
              </a:ext>
            </a:extLst>
          </p:cNvPr>
          <p:cNvGrpSpPr/>
          <p:nvPr/>
        </p:nvGrpSpPr>
        <p:grpSpPr>
          <a:xfrm>
            <a:off x="2513629" y="1925315"/>
            <a:ext cx="7164741" cy="3395277"/>
            <a:chOff x="2513629" y="1925315"/>
            <a:chExt cx="7164741" cy="33952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96EB42-5BD2-45DD-A733-4A6E79FCB384}"/>
                </a:ext>
              </a:extLst>
            </p:cNvPr>
            <p:cNvGrpSpPr/>
            <p:nvPr/>
          </p:nvGrpSpPr>
          <p:grpSpPr>
            <a:xfrm>
              <a:off x="4475156" y="2581512"/>
              <a:ext cx="4234376" cy="2739080"/>
              <a:chOff x="4475156" y="2581512"/>
              <a:chExt cx="4234376" cy="273908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1113641-1ECD-487F-94A1-E6A8049A23D8}"/>
                  </a:ext>
                </a:extLst>
              </p:cNvPr>
              <p:cNvGrpSpPr/>
              <p:nvPr/>
            </p:nvGrpSpPr>
            <p:grpSpPr>
              <a:xfrm>
                <a:off x="4475156" y="2843122"/>
                <a:ext cx="4234376" cy="2477470"/>
                <a:chOff x="2308934" y="3622954"/>
                <a:chExt cx="4234376" cy="2477470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04BDF8CD-89D4-4B64-A165-16D3C6FD7AF4}"/>
                    </a:ext>
                  </a:extLst>
                </p:cNvPr>
                <p:cNvCxnSpPr/>
                <p:nvPr/>
              </p:nvCxnSpPr>
              <p:spPr>
                <a:xfrm>
                  <a:off x="2308934" y="3622954"/>
                  <a:ext cx="1547447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A8EDC2A-420F-4452-A910-95EBA6EF73C1}"/>
                    </a:ext>
                  </a:extLst>
                </p:cNvPr>
                <p:cNvSpPr txBox="1"/>
                <p:nvPr/>
              </p:nvSpPr>
              <p:spPr>
                <a:xfrm>
                  <a:off x="2310767" y="4715429"/>
                  <a:ext cx="4232543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800" dirty="0"/>
                    <a:t>As a car begins to move</a:t>
                  </a:r>
                  <a:br>
                    <a:rPr lang="en-CA" sz="2800" dirty="0"/>
                  </a:br>
                  <a:r>
                    <a:rPr lang="en-CA" sz="2800" dirty="0"/>
                    <a:t>The car has an acceleration</a:t>
                  </a:r>
                  <a:br>
                    <a:rPr lang="en-CA" sz="2800" dirty="0"/>
                  </a:br>
                  <a:r>
                    <a:rPr lang="en-CA" sz="2800" dirty="0"/>
                    <a:t>So the car has a ____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6597F5-D7A9-435B-845E-AEFE085576C0}"/>
                  </a:ext>
                </a:extLst>
              </p:cNvPr>
              <p:cNvSpPr txBox="1"/>
              <p:nvPr/>
            </p:nvSpPr>
            <p:spPr>
              <a:xfrm>
                <a:off x="6780424" y="4762968"/>
                <a:ext cx="9988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800" dirty="0">
                    <a:solidFill>
                      <a:srgbClr val="FF0000"/>
                    </a:solidFill>
                  </a:rPr>
                  <a:t>force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6698B27-8FD3-468A-B29E-04B65BBE12FE}"/>
                      </a:ext>
                    </a:extLst>
                  </p:cNvPr>
                  <p:cNvSpPr txBox="1"/>
                  <p:nvPr/>
                </p:nvSpPr>
                <p:spPr>
                  <a:xfrm>
                    <a:off x="5697212" y="2581512"/>
                    <a:ext cx="126609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6698B27-8FD3-468A-B29E-04B65BBE12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212" y="2581512"/>
                    <a:ext cx="1266093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1E3A5B-40D9-4761-9907-0F5A11FB611D}"/>
                </a:ext>
              </a:extLst>
            </p:cNvPr>
            <p:cNvGrpSpPr/>
            <p:nvPr/>
          </p:nvGrpSpPr>
          <p:grpSpPr>
            <a:xfrm>
              <a:off x="2513629" y="1925315"/>
              <a:ext cx="7164741" cy="1840519"/>
              <a:chOff x="2513629" y="1925315"/>
              <a:chExt cx="7164741" cy="184051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6909350-1913-4B46-893A-B4B660EB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4422" y="2448535"/>
                <a:ext cx="1470734" cy="78917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8D3635-9161-4D1A-95CA-68056BB30A59}"/>
                  </a:ext>
                </a:extLst>
              </p:cNvPr>
              <p:cNvSpPr txBox="1"/>
              <p:nvPr/>
            </p:nvSpPr>
            <p:spPr>
              <a:xfrm>
                <a:off x="3275555" y="2587311"/>
                <a:ext cx="9284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b="1" dirty="0"/>
                  <a:t>CAR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C97D330-558B-41D8-8D23-D4587C8FE44D}"/>
                  </a:ext>
                </a:extLst>
              </p:cNvPr>
              <p:cNvCxnSpPr/>
              <p:nvPr/>
            </p:nvCxnSpPr>
            <p:spPr>
              <a:xfrm>
                <a:off x="2513629" y="1925315"/>
                <a:ext cx="716474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55CBC05-6617-47E7-B38B-A272702F92CA}"/>
                  </a:ext>
                </a:extLst>
              </p:cNvPr>
              <p:cNvCxnSpPr/>
              <p:nvPr/>
            </p:nvCxnSpPr>
            <p:spPr>
              <a:xfrm>
                <a:off x="2513629" y="3765834"/>
                <a:ext cx="716474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EDBA4C-7CD1-4789-99D8-9AC5641892E3}"/>
                  </a:ext>
                </a:extLst>
              </p:cNvPr>
              <p:cNvSpPr txBox="1"/>
              <p:nvPr/>
            </p:nvSpPr>
            <p:spPr>
              <a:xfrm>
                <a:off x="3550774" y="5420149"/>
                <a:ext cx="555896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Here we have Newton’s Second Law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𝒄𝒂𝒓</m:t>
                          </m:r>
                        </m:sub>
                      </m:sSub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CA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EDBA4C-7CD1-4789-99D8-9AC564189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74" y="5420149"/>
                <a:ext cx="5558968" cy="954107"/>
              </a:xfrm>
              <a:prstGeom prst="rect">
                <a:avLst/>
              </a:prstGeom>
              <a:blipFill>
                <a:blip r:embed="rId7"/>
                <a:stretch>
                  <a:fillRect l="-2193" t="-57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43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B24C7-55AA-4465-AEEA-D678122F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55" y="1328791"/>
            <a:ext cx="5577541" cy="4786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FF888E-74F4-4576-8534-626813FED9CF}"/>
              </a:ext>
            </a:extLst>
          </p:cNvPr>
          <p:cNvGrpSpPr/>
          <p:nvPr/>
        </p:nvGrpSpPr>
        <p:grpSpPr>
          <a:xfrm>
            <a:off x="6138690" y="2070986"/>
            <a:ext cx="4177655" cy="3049401"/>
            <a:chOff x="3859950" y="2070986"/>
            <a:chExt cx="4177655" cy="30494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86664E-B240-4BBE-9316-125D142063B1}"/>
                </a:ext>
              </a:extLst>
            </p:cNvPr>
            <p:cNvSpPr/>
            <p:nvPr/>
          </p:nvSpPr>
          <p:spPr>
            <a:xfrm>
              <a:off x="5241108" y="2323890"/>
              <a:ext cx="2796497" cy="2796497"/>
            </a:xfrm>
            <a:prstGeom prst="ellipse">
              <a:avLst/>
            </a:prstGeom>
            <a:noFill/>
            <a:ln w="762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2C3C87-A471-4466-84A4-7947E98AF875}"/>
                </a:ext>
              </a:extLst>
            </p:cNvPr>
            <p:cNvGrpSpPr/>
            <p:nvPr/>
          </p:nvGrpSpPr>
          <p:grpSpPr>
            <a:xfrm>
              <a:off x="3859950" y="2070986"/>
              <a:ext cx="942643" cy="505808"/>
              <a:chOff x="4850209" y="3702998"/>
              <a:chExt cx="1470734" cy="78917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714BBCB-6443-4DBA-9D57-6BD30BBC9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0209" y="3702998"/>
                <a:ext cx="1470734" cy="78917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D87740-DDD1-4A73-B96A-A4DF59FE1DBC}"/>
                  </a:ext>
                </a:extLst>
              </p:cNvPr>
              <p:cNvSpPr txBox="1"/>
              <p:nvPr/>
            </p:nvSpPr>
            <p:spPr>
              <a:xfrm>
                <a:off x="5121342" y="3823259"/>
                <a:ext cx="928467" cy="463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/>
                  <a:t>CAR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31A318-7B6C-4D77-9C00-1785CE2636D5}"/>
              </a:ext>
            </a:extLst>
          </p:cNvPr>
          <p:cNvSpPr txBox="1"/>
          <p:nvPr/>
        </p:nvSpPr>
        <p:spPr>
          <a:xfrm>
            <a:off x="406400" y="1068946"/>
            <a:ext cx="4795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As a car approaches circular motion (</a:t>
            </a:r>
            <a:r>
              <a:rPr lang="en-CA" sz="2800" dirty="0">
                <a:solidFill>
                  <a:schemeClr val="accent1"/>
                </a:solidFill>
              </a:rPr>
              <a:t>like the hairpin</a:t>
            </a:r>
            <a:r>
              <a:rPr lang="en-CA" sz="2800" dirty="0"/>
              <a:t>)</a:t>
            </a:r>
          </a:p>
          <a:p>
            <a:endParaRPr lang="en-CA" sz="2800" dirty="0"/>
          </a:p>
          <a:p>
            <a:r>
              <a:rPr lang="en-CA" sz="2800" dirty="0"/>
              <a:t>Hairpin turns are semi-circular motions, so if a car travels with a constant velocity (while turning) the car will experience</a:t>
            </a:r>
          </a:p>
          <a:p>
            <a:endParaRPr lang="en-CA" sz="2800" dirty="0"/>
          </a:p>
          <a:p>
            <a:r>
              <a:rPr lang="en-CA" sz="2800" b="1" dirty="0"/>
              <a:t>CENTRIPETAL FORCE</a:t>
            </a:r>
          </a:p>
        </p:txBody>
      </p:sp>
    </p:spTree>
    <p:extLst>
      <p:ext uri="{BB962C8B-B14F-4D97-AF65-F5344CB8AC3E}">
        <p14:creationId xmlns:p14="http://schemas.microsoft.com/office/powerpoint/2010/main" val="14511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4829-96DA-459F-A0C5-8940896D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1" y="1068946"/>
            <a:ext cx="10904078" cy="5789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The car experiences</a:t>
            </a:r>
          </a:p>
          <a:p>
            <a:pPr marL="0" indent="0">
              <a:buNone/>
            </a:pPr>
            <a:r>
              <a:rPr lang="en-CA" dirty="0"/>
              <a:t>__________ force</a:t>
            </a:r>
          </a:p>
          <a:p>
            <a:pPr marL="0" indent="0">
              <a:buNone/>
            </a:pPr>
            <a:r>
              <a:rPr lang="en-CA" dirty="0"/>
              <a:t>when the car makes a turn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force has the same</a:t>
            </a:r>
          </a:p>
          <a:p>
            <a:pPr marL="0" indent="0">
              <a:buNone/>
            </a:pPr>
            <a:r>
              <a:rPr lang="en-CA" dirty="0"/>
              <a:t>_________</a:t>
            </a:r>
          </a:p>
          <a:p>
            <a:pPr marL="0" indent="0">
              <a:buNone/>
            </a:pPr>
            <a:r>
              <a:rPr lang="en-CA" dirty="0"/>
              <a:t>throughout the entire</a:t>
            </a:r>
          </a:p>
          <a:p>
            <a:pPr marL="0" indent="0">
              <a:buNone/>
            </a:pPr>
            <a:r>
              <a:rPr lang="en-CA" dirty="0"/>
              <a:t>circular path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What changes is the</a:t>
            </a:r>
          </a:p>
          <a:p>
            <a:pPr marL="0" indent="0">
              <a:buNone/>
            </a:pPr>
            <a:r>
              <a:rPr lang="en-CA" dirty="0"/>
              <a:t>_________ of travel (velocity)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79D033-EA9A-4F85-98A3-EE509F23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8A1B0-0FD5-4F09-9719-411193C65F50}"/>
              </a:ext>
            </a:extLst>
          </p:cNvPr>
          <p:cNvSpPr txBox="1"/>
          <p:nvPr/>
        </p:nvSpPr>
        <p:spPr>
          <a:xfrm>
            <a:off x="657024" y="3580910"/>
            <a:ext cx="176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magnitude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3B91B-8407-4ADF-A9EA-F5146C2B810C}"/>
              </a:ext>
            </a:extLst>
          </p:cNvPr>
          <p:cNvSpPr txBox="1"/>
          <p:nvPr/>
        </p:nvSpPr>
        <p:spPr>
          <a:xfrm>
            <a:off x="838200" y="6092874"/>
            <a:ext cx="176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direction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6AF91-388D-44F9-BFA2-305A0738209E}"/>
              </a:ext>
            </a:extLst>
          </p:cNvPr>
          <p:cNvSpPr txBox="1"/>
          <p:nvPr/>
        </p:nvSpPr>
        <p:spPr>
          <a:xfrm>
            <a:off x="709276" y="1529983"/>
            <a:ext cx="176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centripetal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73DB9F-54C9-49C1-9269-40DA2C882464}"/>
              </a:ext>
            </a:extLst>
          </p:cNvPr>
          <p:cNvGrpSpPr/>
          <p:nvPr/>
        </p:nvGrpSpPr>
        <p:grpSpPr>
          <a:xfrm>
            <a:off x="5201440" y="1081054"/>
            <a:ext cx="6346599" cy="5446709"/>
            <a:chOff x="5201440" y="1081054"/>
            <a:chExt cx="6346599" cy="54467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5CC430-B8D6-4E7B-9EB7-ABFA474E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40" y="1081054"/>
              <a:ext cx="6346599" cy="544670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2A63FE-C45B-4A66-B4E9-59FBA46D1D98}"/>
                </a:ext>
              </a:extLst>
            </p:cNvPr>
            <p:cNvSpPr/>
            <p:nvPr/>
          </p:nvSpPr>
          <p:spPr>
            <a:xfrm>
              <a:off x="7519848" y="2323890"/>
              <a:ext cx="2796497" cy="2796497"/>
            </a:xfrm>
            <a:prstGeom prst="ellipse">
              <a:avLst/>
            </a:prstGeom>
            <a:noFill/>
            <a:ln w="762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12A7DA-4F4A-44FC-B5B6-0B0BA266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634" y="2111567"/>
              <a:ext cx="904923" cy="4855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850837-9BAF-4C5E-97B0-A6B9A6E1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13152" y="4906943"/>
              <a:ext cx="904923" cy="48556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C302EE-ED4B-4115-84FD-454AD2227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43603" y="3496968"/>
              <a:ext cx="904923" cy="48556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C59771-C57E-4AE1-AF3C-3449BA7EA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976">
              <a:off x="9404523" y="2524998"/>
              <a:ext cx="904923" cy="4855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D2B5A5-1880-4085-9EC8-08C4B9482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72392">
              <a:off x="9470375" y="4434240"/>
              <a:ext cx="904923" cy="485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0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4829-96DA-459F-A0C5-8940896D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1" y="1068946"/>
            <a:ext cx="10904078" cy="56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Thus,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whether the car turns</a:t>
            </a:r>
          </a:p>
          <a:p>
            <a:pPr marL="0" indent="0">
              <a:buNone/>
            </a:pPr>
            <a:r>
              <a:rPr lang="en-CA" dirty="0"/>
              <a:t>regularly, or turns by</a:t>
            </a:r>
          </a:p>
          <a:p>
            <a:pPr marL="0" indent="0">
              <a:buNone/>
            </a:pPr>
            <a:r>
              <a:rPr lang="en-CA" dirty="0"/>
              <a:t>drifting; the car will </a:t>
            </a:r>
          </a:p>
          <a:p>
            <a:pPr marL="0" indent="0">
              <a:buNone/>
            </a:pPr>
            <a:r>
              <a:rPr lang="en-CA" dirty="0"/>
              <a:t>experience the same </a:t>
            </a:r>
          </a:p>
          <a:p>
            <a:pPr marL="0" indent="0">
              <a:buNone/>
            </a:pPr>
            <a:r>
              <a:rPr lang="en-CA" dirty="0"/>
              <a:t>centripetal force </a:t>
            </a:r>
          </a:p>
          <a:p>
            <a:pPr marL="0" indent="0">
              <a:buNone/>
            </a:pPr>
            <a:r>
              <a:rPr lang="en-CA" dirty="0"/>
              <a:t>throughout the same</a:t>
            </a:r>
          </a:p>
          <a:p>
            <a:pPr marL="0" indent="0">
              <a:buNone/>
            </a:pPr>
            <a:r>
              <a:rPr lang="en-CA" dirty="0"/>
              <a:t>designated path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79D033-EA9A-4F85-98A3-EE509F23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519F0-189D-47AF-AC79-B7C6F512142C}"/>
              </a:ext>
            </a:extLst>
          </p:cNvPr>
          <p:cNvGrpSpPr/>
          <p:nvPr/>
        </p:nvGrpSpPr>
        <p:grpSpPr>
          <a:xfrm>
            <a:off x="5201440" y="1068946"/>
            <a:ext cx="6346599" cy="5446709"/>
            <a:chOff x="5201440" y="1081054"/>
            <a:chExt cx="6346599" cy="54467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AFD6B9-8A83-4DE7-8B56-4DE2CB71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40" y="1081054"/>
              <a:ext cx="6346599" cy="5446709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5711F8-EEDF-48F3-871C-912E66732A11}"/>
                </a:ext>
              </a:extLst>
            </p:cNvPr>
            <p:cNvSpPr/>
            <p:nvPr/>
          </p:nvSpPr>
          <p:spPr>
            <a:xfrm>
              <a:off x="7519848" y="2323890"/>
              <a:ext cx="2796497" cy="2796497"/>
            </a:xfrm>
            <a:prstGeom prst="ellipse">
              <a:avLst/>
            </a:prstGeom>
            <a:noFill/>
            <a:ln w="762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6F2886-9FAF-41BD-8EB5-2C8F0C89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634" y="2111567"/>
              <a:ext cx="904923" cy="48556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C4E937-7DBE-4CC6-8ABD-71A0B8ACB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63227" y="4793598"/>
              <a:ext cx="904923" cy="4855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6498D5-6DBD-4280-8C15-D3AFCC85B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95129">
              <a:off x="9863884" y="3013657"/>
              <a:ext cx="904923" cy="4855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8A1AE3-A707-42D2-B20C-F46AA035D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39956">
              <a:off x="9322419" y="2423088"/>
              <a:ext cx="904923" cy="48556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6591C6-F4A2-422C-98D8-D6D06136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17165" y="4634898"/>
              <a:ext cx="904923" cy="485568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6DF6257-BA84-4BBB-975F-6A69A6497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6663">
            <a:off x="9834430" y="3844473"/>
            <a:ext cx="904923" cy="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7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4829-96DA-459F-A0C5-8940896D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1" y="1068946"/>
            <a:ext cx="10904078" cy="5629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ultimate difference between these two ways of turning is the speed at which the car can travel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79D033-EA9A-4F85-98A3-EE509F23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F73BB-FCDA-4D00-B632-CC07CF7580E4}"/>
              </a:ext>
            </a:extLst>
          </p:cNvPr>
          <p:cNvGrpSpPr/>
          <p:nvPr/>
        </p:nvGrpSpPr>
        <p:grpSpPr>
          <a:xfrm>
            <a:off x="7195876" y="1644816"/>
            <a:ext cx="4157924" cy="3568368"/>
            <a:chOff x="5201440" y="1068946"/>
            <a:chExt cx="6346599" cy="54467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E519F0-189D-47AF-AC79-B7C6F512142C}"/>
                </a:ext>
              </a:extLst>
            </p:cNvPr>
            <p:cNvGrpSpPr/>
            <p:nvPr/>
          </p:nvGrpSpPr>
          <p:grpSpPr>
            <a:xfrm>
              <a:off x="5201440" y="1068946"/>
              <a:ext cx="6346599" cy="5446709"/>
              <a:chOff x="5201440" y="1081054"/>
              <a:chExt cx="6346599" cy="544670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0AFD6B9-8A83-4DE7-8B56-4DE2CB71F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1440" y="1081054"/>
                <a:ext cx="6346599" cy="5446709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D5711F8-EEDF-48F3-871C-912E66732A11}"/>
                  </a:ext>
                </a:extLst>
              </p:cNvPr>
              <p:cNvSpPr/>
              <p:nvPr/>
            </p:nvSpPr>
            <p:spPr>
              <a:xfrm>
                <a:off x="7519848" y="2323890"/>
                <a:ext cx="2796497" cy="2796497"/>
              </a:xfrm>
              <a:prstGeom prst="ellipse">
                <a:avLst/>
              </a:prstGeom>
              <a:noFill/>
              <a:ln w="7620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56F2886-9FAF-41BD-8EB5-2C8F0C894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5634" y="2111567"/>
                <a:ext cx="904923" cy="48556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AC4E937-7DBE-4CC6-8ABD-71A0B8ACB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8063227" y="4793598"/>
                <a:ext cx="904923" cy="48556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86498D5-6DBD-4280-8C15-D3AFCC85B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5129">
                <a:off x="9863884" y="3013657"/>
                <a:ext cx="904923" cy="48556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48A1AE3-A707-42D2-B20C-F46AA035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839956">
                <a:off x="9322419" y="2423088"/>
                <a:ext cx="904923" cy="48556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6591C6-F4A2-422C-98D8-D6D06136B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9217165" y="4634898"/>
                <a:ext cx="904923" cy="485568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DF6257-BA84-4BBB-975F-6A69A6497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46663">
              <a:off x="9834430" y="3844473"/>
              <a:ext cx="904923" cy="48556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02FEA3-2B0D-4EB0-93AD-B9207B5F7912}"/>
              </a:ext>
            </a:extLst>
          </p:cNvPr>
          <p:cNvGrpSpPr/>
          <p:nvPr/>
        </p:nvGrpSpPr>
        <p:grpSpPr>
          <a:xfrm>
            <a:off x="780995" y="1644816"/>
            <a:ext cx="4157924" cy="3568368"/>
            <a:chOff x="5201440" y="1081054"/>
            <a:chExt cx="6346599" cy="54467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D691E3-C2D3-4B16-B46F-D65A0309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40" y="1081054"/>
              <a:ext cx="6346599" cy="544670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0CB514-054F-48F5-82E8-A38F8D24876C}"/>
                </a:ext>
              </a:extLst>
            </p:cNvPr>
            <p:cNvSpPr/>
            <p:nvPr/>
          </p:nvSpPr>
          <p:spPr>
            <a:xfrm>
              <a:off x="7519848" y="2323890"/>
              <a:ext cx="2796497" cy="2796497"/>
            </a:xfrm>
            <a:prstGeom prst="ellipse">
              <a:avLst/>
            </a:prstGeom>
            <a:noFill/>
            <a:ln w="762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269A74-024E-4FF5-B5D0-3497DA2EA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634" y="2111567"/>
              <a:ext cx="904923" cy="48556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26B2BD1-DC0D-4DE4-9DC0-19100E902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13152" y="4906943"/>
              <a:ext cx="904923" cy="4855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D49B59-0E54-455E-84B1-2C51B7328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843603" y="3496968"/>
              <a:ext cx="904923" cy="48556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E7C7D2-6942-4019-A77F-DA6EF391D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13976">
              <a:off x="9404523" y="2524998"/>
              <a:ext cx="904923" cy="48556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5FDC1C-9319-41F9-8ABB-D32F485A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72392">
              <a:off x="9470375" y="4434240"/>
              <a:ext cx="904923" cy="485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42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4829-96DA-459F-A0C5-8940896D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1" y="1610666"/>
            <a:ext cx="10904078" cy="508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Centripetal force is the resulting force</a:t>
            </a:r>
          </a:p>
          <a:p>
            <a:pPr marL="0" indent="0">
              <a:buNone/>
            </a:pPr>
            <a:r>
              <a:rPr lang="en-CA" dirty="0"/>
              <a:t>Rather than a force that is directly applied to the car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As a car starts from 0 m/s to 15 m/s in a straight line, the applied force is its change in acceleration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79D033-EA9A-4F85-98A3-EE509F23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181ED9-2E94-4404-914F-1E20252B5CC7}"/>
              </a:ext>
            </a:extLst>
          </p:cNvPr>
          <p:cNvGrpSpPr/>
          <p:nvPr/>
        </p:nvGrpSpPr>
        <p:grpSpPr>
          <a:xfrm>
            <a:off x="3937670" y="3599879"/>
            <a:ext cx="4316659" cy="1108888"/>
            <a:chOff x="2513629" y="1925315"/>
            <a:chExt cx="7164741" cy="184051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0677BD3-5496-4AEA-B38B-9B9C0F014C79}"/>
                </a:ext>
              </a:extLst>
            </p:cNvPr>
            <p:cNvGrpSpPr/>
            <p:nvPr/>
          </p:nvGrpSpPr>
          <p:grpSpPr>
            <a:xfrm>
              <a:off x="4475156" y="2581512"/>
              <a:ext cx="2488149" cy="523220"/>
              <a:chOff x="4475156" y="2581512"/>
              <a:chExt cx="2488149" cy="523220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18EDBA4-0F07-4685-85E8-4848429F19ED}"/>
                  </a:ext>
                </a:extLst>
              </p:cNvPr>
              <p:cNvCxnSpPr/>
              <p:nvPr/>
            </p:nvCxnSpPr>
            <p:spPr>
              <a:xfrm>
                <a:off x="4475156" y="2843122"/>
                <a:ext cx="154744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157C329-E733-435F-858F-6525D4195996}"/>
                      </a:ext>
                    </a:extLst>
                  </p:cNvPr>
                  <p:cNvSpPr txBox="1"/>
                  <p:nvPr/>
                </p:nvSpPr>
                <p:spPr>
                  <a:xfrm>
                    <a:off x="5697212" y="2581512"/>
                    <a:ext cx="126609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6698B27-8FD3-468A-B29E-04B65BBE12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7212" y="2581512"/>
                    <a:ext cx="1266093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CCAC4D7-06CC-4275-80C3-487A242265DB}"/>
                </a:ext>
              </a:extLst>
            </p:cNvPr>
            <p:cNvGrpSpPr/>
            <p:nvPr/>
          </p:nvGrpSpPr>
          <p:grpSpPr>
            <a:xfrm>
              <a:off x="2513629" y="1925315"/>
              <a:ext cx="7164741" cy="1840519"/>
              <a:chOff x="2513629" y="1925315"/>
              <a:chExt cx="7164741" cy="184051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CD421BB-B329-43DB-AC58-03CF53D5E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4422" y="2448535"/>
                <a:ext cx="1470734" cy="789174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4B96E6-D687-419D-8F1F-09BBE0032A5C}"/>
                  </a:ext>
                </a:extLst>
              </p:cNvPr>
              <p:cNvCxnSpPr/>
              <p:nvPr/>
            </p:nvCxnSpPr>
            <p:spPr>
              <a:xfrm>
                <a:off x="2513629" y="1925315"/>
                <a:ext cx="716474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6F445F-0B1B-47EE-A66B-85E9FADF63E8}"/>
                  </a:ext>
                </a:extLst>
              </p:cNvPr>
              <p:cNvCxnSpPr/>
              <p:nvPr/>
            </p:nvCxnSpPr>
            <p:spPr>
              <a:xfrm>
                <a:off x="2513629" y="3765834"/>
                <a:ext cx="716474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4025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6B1B-31DC-4E74-BC6B-1E8A2C28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2D42-DF24-483E-9FD9-0E9FAF790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It is actually illegal to drift on the streets!</a:t>
            </a:r>
          </a:p>
          <a:p>
            <a:pPr marL="0" indent="0">
              <a:buNone/>
            </a:pPr>
            <a:r>
              <a:rPr lang="en-CA" sz="3600" dirty="0"/>
              <a:t>But you can do this in certain places with professionals</a:t>
            </a:r>
          </a:p>
          <a:p>
            <a:pPr marL="0" indent="0">
              <a:buNone/>
            </a:pPr>
            <a:endParaRPr lang="en-CA" sz="3600" dirty="0"/>
          </a:p>
          <a:p>
            <a:pPr marL="0" indent="0">
              <a:buNone/>
            </a:pPr>
            <a:r>
              <a:rPr lang="en-CA" sz="3600" dirty="0"/>
              <a:t>Or you could drift on a remote controlled car like me!</a:t>
            </a:r>
          </a:p>
        </p:txBody>
      </p:sp>
    </p:spTree>
    <p:extLst>
      <p:ext uri="{BB962C8B-B14F-4D97-AF65-F5344CB8AC3E}">
        <p14:creationId xmlns:p14="http://schemas.microsoft.com/office/powerpoint/2010/main" val="2632246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806" y="1068946"/>
            <a:ext cx="4600993" cy="51080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red arrow is similar to the tension force on the string attached to the ornament we discussed earlier!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C3A378-A3DA-410F-A489-DAC62EE88038}"/>
              </a:ext>
            </a:extLst>
          </p:cNvPr>
          <p:cNvGrpSpPr/>
          <p:nvPr/>
        </p:nvGrpSpPr>
        <p:grpSpPr>
          <a:xfrm>
            <a:off x="548244" y="1403485"/>
            <a:ext cx="5547756" cy="4761134"/>
            <a:chOff x="548244" y="1403485"/>
            <a:chExt cx="5547756" cy="47611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B70B7D5-8D58-4E72-9BCE-1B76944FB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44" y="1403485"/>
              <a:ext cx="5547756" cy="476113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3F9A23D-5ABC-49C0-94C6-7C9248ABC57C}"/>
                </a:ext>
              </a:extLst>
            </p:cNvPr>
            <p:cNvGrpSpPr/>
            <p:nvPr/>
          </p:nvGrpSpPr>
          <p:grpSpPr>
            <a:xfrm>
              <a:off x="2599983" y="2467422"/>
              <a:ext cx="3051676" cy="2516001"/>
              <a:chOff x="2599983" y="2467422"/>
              <a:chExt cx="3051676" cy="2516001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37AD77F-1EAB-42A8-8DDB-B2181ECE4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366" y="2815660"/>
                <a:ext cx="760699" cy="36564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B5023AD-4C44-49E9-A15F-D4248D96C4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188" y="2812087"/>
                <a:ext cx="473939" cy="108566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0FF888E-74F4-4576-8534-626813FED9CF}"/>
                  </a:ext>
                </a:extLst>
              </p:cNvPr>
              <p:cNvGrpSpPr/>
              <p:nvPr/>
            </p:nvGrpSpPr>
            <p:grpSpPr>
              <a:xfrm>
                <a:off x="2786651" y="2467422"/>
                <a:ext cx="2340050" cy="2516001"/>
                <a:chOff x="5005176" y="2293263"/>
                <a:chExt cx="3015174" cy="324188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186664E-B240-4BBE-9316-125D142063B1}"/>
                    </a:ext>
                  </a:extLst>
                </p:cNvPr>
                <p:cNvSpPr/>
                <p:nvPr/>
              </p:nvSpPr>
              <p:spPr>
                <a:xfrm>
                  <a:off x="5005176" y="2519977"/>
                  <a:ext cx="3015174" cy="3015174"/>
                </a:xfrm>
                <a:prstGeom prst="ellipse">
                  <a:avLst/>
                </a:prstGeom>
                <a:noFill/>
                <a:ln w="762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714BBCB-6443-4DBA-9D57-6BD30BBC95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750101">
                  <a:off x="6764632" y="2473124"/>
                  <a:ext cx="776241" cy="416519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2B5DC38-CC75-4DC2-92E3-594AE16C82A6}"/>
                      </a:ext>
                    </a:extLst>
                  </p:cNvPr>
                  <p:cNvSpPr txBox="1"/>
                  <p:nvPr/>
                </p:nvSpPr>
                <p:spPr>
                  <a:xfrm>
                    <a:off x="2599983" y="3619538"/>
                    <a:ext cx="1994868" cy="556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𝑐𝑒𝑛𝑡𝑟𝑖𝑝𝑒𝑡𝑎𝑙</m:t>
                              </m:r>
                            </m:sub>
                          </m:sSub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2B5DC38-CC75-4DC2-92E3-594AE16C8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9983" y="3619538"/>
                    <a:ext cx="1994868" cy="5564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A4478B1-20C8-4048-905B-4AB864B1125D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581" y="2905780"/>
                    <a:ext cx="51807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A4478B1-20C8-4048-905B-4AB864B112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3581" y="2905780"/>
                    <a:ext cx="518078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D33FD7-D310-4298-8EFE-FB42551B75C3}"/>
              </a:ext>
            </a:extLst>
          </p:cNvPr>
          <p:cNvGrpSpPr/>
          <p:nvPr/>
        </p:nvGrpSpPr>
        <p:grpSpPr>
          <a:xfrm>
            <a:off x="7824553" y="3537019"/>
            <a:ext cx="2457497" cy="2457497"/>
            <a:chOff x="4082143" y="1415143"/>
            <a:chExt cx="4223657" cy="422365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2E71850-7166-4028-ABC1-04475E8897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0561" y="3429000"/>
              <a:ext cx="1758039" cy="90504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CA2BC3-A882-4A0B-A2C5-035F5E8635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505" y="3442063"/>
              <a:ext cx="1937660" cy="5085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2953C2-6281-4295-A532-CEAFCAF6A4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1442" y="3466419"/>
              <a:ext cx="892628" cy="18109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99A1A7-2169-4B7A-9D24-0DC439D1C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1442" y="3466419"/>
              <a:ext cx="1246416" cy="158302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3C6B01-FA41-4D14-A93C-59540FE62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3622" y="3442063"/>
              <a:ext cx="1529443" cy="12797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2DA5AA-373E-4D6F-8F61-35344263E5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8799" y="3466419"/>
              <a:ext cx="457199" cy="18784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76AFFB-3BD5-4DC1-B0DF-6408465D2B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9" y="3466420"/>
              <a:ext cx="0" cy="19944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63380F-41AA-401A-923A-CF9BE7462D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5999" y="3447712"/>
              <a:ext cx="462643" cy="19951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AFB806F-5BEE-4481-B53C-22AA294720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1" y="3429000"/>
              <a:ext cx="2013856" cy="187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EC4B468-96B0-43C1-99B9-DC6F004C50EC}"/>
                </a:ext>
              </a:extLst>
            </p:cNvPr>
            <p:cNvSpPr/>
            <p:nvPr/>
          </p:nvSpPr>
          <p:spPr>
            <a:xfrm>
              <a:off x="4082143" y="1415143"/>
              <a:ext cx="4027714" cy="402771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E7FC227-4C91-4BFF-94FF-79EA79BF2215}"/>
                </a:ext>
              </a:extLst>
            </p:cNvPr>
            <p:cNvSpPr/>
            <p:nvPr/>
          </p:nvSpPr>
          <p:spPr>
            <a:xfrm>
              <a:off x="7913914" y="3233057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A0DE0FA-280E-46DA-8814-5C378DAD1C25}"/>
                </a:ext>
              </a:extLst>
            </p:cNvPr>
            <p:cNvSpPr/>
            <p:nvPr/>
          </p:nvSpPr>
          <p:spPr>
            <a:xfrm>
              <a:off x="6368142" y="5175477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F4280A3-1664-467A-BDAE-9B6D2DFF9C8F}"/>
                </a:ext>
              </a:extLst>
            </p:cNvPr>
            <p:cNvSpPr/>
            <p:nvPr/>
          </p:nvSpPr>
          <p:spPr>
            <a:xfrm>
              <a:off x="5905499" y="5246914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DDAC97-BA8E-4FF2-BCCB-614C3DF1C553}"/>
                </a:ext>
              </a:extLst>
            </p:cNvPr>
            <p:cNvSpPr/>
            <p:nvPr/>
          </p:nvSpPr>
          <p:spPr>
            <a:xfrm>
              <a:off x="5442856" y="5148943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8039C66-FB10-46AD-BBD5-F9A9466C73B4}"/>
                </a:ext>
              </a:extLst>
            </p:cNvPr>
            <p:cNvSpPr/>
            <p:nvPr/>
          </p:nvSpPr>
          <p:spPr>
            <a:xfrm>
              <a:off x="7815943" y="3701993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4B06C98-188C-47B4-915F-7D2C8B6949B7}"/>
                </a:ext>
              </a:extLst>
            </p:cNvPr>
            <p:cNvSpPr/>
            <p:nvPr/>
          </p:nvSpPr>
          <p:spPr>
            <a:xfrm>
              <a:off x="7456714" y="4475725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CAB9BD8-908A-44D0-BC8A-FB617B4621B5}"/>
                </a:ext>
              </a:extLst>
            </p:cNvPr>
            <p:cNvSpPr/>
            <p:nvPr/>
          </p:nvSpPr>
          <p:spPr>
            <a:xfrm>
              <a:off x="7151915" y="4828660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98DE274-5A47-4158-B9E5-CD2C7D3A73D2}"/>
                </a:ext>
              </a:extLst>
            </p:cNvPr>
            <p:cNvSpPr/>
            <p:nvPr/>
          </p:nvSpPr>
          <p:spPr>
            <a:xfrm>
              <a:off x="6787243" y="5068149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6810EC-3FE2-4D69-82CA-16CDDE3D1C1F}"/>
                </a:ext>
              </a:extLst>
            </p:cNvPr>
            <p:cNvSpPr/>
            <p:nvPr/>
          </p:nvSpPr>
          <p:spPr>
            <a:xfrm>
              <a:off x="7685315" y="4116497"/>
              <a:ext cx="391886" cy="3918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714859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Applying the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6A5C-5E19-446C-B49A-62432B3C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806" y="1068946"/>
            <a:ext cx="4600993" cy="5108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The car has applied forces (accelerates) upon entries and exits of the turn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car experience the result of centripetal force as it changes direction during the turn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The car is able to make a quicker change in direction by using this manoeuvre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9FA0D8-E9A8-4C00-AD97-504724BF0836}"/>
              </a:ext>
            </a:extLst>
          </p:cNvPr>
          <p:cNvGrpSpPr/>
          <p:nvPr/>
        </p:nvGrpSpPr>
        <p:grpSpPr>
          <a:xfrm>
            <a:off x="548244" y="1415829"/>
            <a:ext cx="5547756" cy="4761134"/>
            <a:chOff x="548244" y="1403485"/>
            <a:chExt cx="5547756" cy="476113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1F42CB-7DAB-4540-AA07-9C8755CC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44" y="1403485"/>
              <a:ext cx="5547756" cy="476113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ACDBA5-DB06-4868-A53F-38D1C04848A0}"/>
                </a:ext>
              </a:extLst>
            </p:cNvPr>
            <p:cNvGrpSpPr/>
            <p:nvPr/>
          </p:nvGrpSpPr>
          <p:grpSpPr>
            <a:xfrm>
              <a:off x="2599983" y="2211100"/>
              <a:ext cx="3051676" cy="2772322"/>
              <a:chOff x="2599983" y="2211100"/>
              <a:chExt cx="3051676" cy="2772322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80EE128-E9E8-43C6-A8FF-475E48660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3366" y="2815660"/>
                <a:ext cx="760699" cy="36564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B73883D-D1A1-4202-98B5-EE2CB28FC9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188" y="2812087"/>
                <a:ext cx="473939" cy="108566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1E85962-A8E0-4B53-AB8F-ADE7DC8BDEDC}"/>
                  </a:ext>
                </a:extLst>
              </p:cNvPr>
              <p:cNvGrpSpPr/>
              <p:nvPr/>
            </p:nvGrpSpPr>
            <p:grpSpPr>
              <a:xfrm>
                <a:off x="2786651" y="2211100"/>
                <a:ext cx="2340050" cy="2772322"/>
                <a:chOff x="5005176" y="1962991"/>
                <a:chExt cx="3015174" cy="3572160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30742EA-F900-40B9-8421-A2AB81182B80}"/>
                    </a:ext>
                  </a:extLst>
                </p:cNvPr>
                <p:cNvSpPr/>
                <p:nvPr/>
              </p:nvSpPr>
              <p:spPr>
                <a:xfrm>
                  <a:off x="5005176" y="2519977"/>
                  <a:ext cx="3015174" cy="3015174"/>
                </a:xfrm>
                <a:prstGeom prst="ellipse">
                  <a:avLst/>
                </a:prstGeom>
                <a:noFill/>
                <a:ln w="762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7F733936-D6B8-438E-A38F-9E7C49624E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750101">
                  <a:off x="6519269" y="2250352"/>
                  <a:ext cx="1240189" cy="66546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9C6251D-157F-4794-B0D8-CCB8EA22F4D2}"/>
                      </a:ext>
                    </a:extLst>
                  </p:cNvPr>
                  <p:cNvSpPr txBox="1"/>
                  <p:nvPr/>
                </p:nvSpPr>
                <p:spPr>
                  <a:xfrm>
                    <a:off x="2599983" y="3619538"/>
                    <a:ext cx="1994868" cy="556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𝑐𝑒𝑛𝑡𝑟𝑖𝑝𝑒𝑡𝑎𝑙</m:t>
                              </m:r>
                            </m:sub>
                          </m:sSub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9C6251D-157F-4794-B0D8-CCB8EA22F4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9983" y="3619538"/>
                    <a:ext cx="1994868" cy="5564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190699C-F947-49A3-8A58-32118370B6E0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581" y="2905780"/>
                    <a:ext cx="51807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CA" sz="2800" b="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190699C-F947-49A3-8A58-32118370B6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3581" y="2905780"/>
                    <a:ext cx="518078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1AFEBC-3CBD-4F49-81CA-83F1A67132E3}"/>
              </a:ext>
            </a:extLst>
          </p:cNvPr>
          <p:cNvCxnSpPr>
            <a:cxnSpLocks/>
          </p:cNvCxnSpPr>
          <p:nvPr/>
        </p:nvCxnSpPr>
        <p:spPr>
          <a:xfrm flipV="1">
            <a:off x="997591" y="2146236"/>
            <a:ext cx="1534328" cy="15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5FD9271-6753-43C5-ACC0-1CA91497C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3" y="1888005"/>
            <a:ext cx="962500" cy="51646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DBE866-9918-42AD-B927-ED22BD011C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7226" y="4954827"/>
            <a:ext cx="1534328" cy="15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6AD0A7A-D5F9-4B7F-8ECD-2DE681F67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7483" y="4695925"/>
            <a:ext cx="962500" cy="5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1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D884-AB07-4574-98DE-C79425AA3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1540"/>
            <a:ext cx="10515600" cy="52854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4400" dirty="0"/>
          </a:p>
          <a:p>
            <a:pPr marL="0" indent="0">
              <a:buNone/>
            </a:pPr>
            <a:endParaRPr lang="en-CA" sz="4400" dirty="0"/>
          </a:p>
          <a:p>
            <a:pPr marL="0" indent="0">
              <a:buNone/>
            </a:pPr>
            <a:endParaRPr lang="en-CA" sz="4400" dirty="0"/>
          </a:p>
          <a:p>
            <a:pPr marL="0" indent="0" algn="ctr">
              <a:buNone/>
            </a:pPr>
            <a:r>
              <a:rPr lang="en-CA" sz="4400" dirty="0"/>
              <a:t>Quick Calculation in the worksheet!</a:t>
            </a:r>
          </a:p>
        </p:txBody>
      </p:sp>
    </p:spTree>
    <p:extLst>
      <p:ext uri="{BB962C8B-B14F-4D97-AF65-F5344CB8AC3E}">
        <p14:creationId xmlns:p14="http://schemas.microsoft.com/office/powerpoint/2010/main" val="1896583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B5B1-D957-4EAF-8222-E0E548DB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Take home message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6375DA-0D6F-4E3F-AC49-997529212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Physics is applicable to everything!</a:t>
            </a:r>
          </a:p>
          <a:p>
            <a:pPr marL="0" indent="0">
              <a:buNone/>
            </a:pPr>
            <a:r>
              <a:rPr lang="en-CA" dirty="0"/>
              <a:t>Experience all of Newton’s laws of motion at all moments of our time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Centripetal force is something that occurs in driving</a:t>
            </a:r>
          </a:p>
          <a:p>
            <a:pPr marL="0" indent="0">
              <a:buNone/>
            </a:pPr>
            <a:r>
              <a:rPr lang="en-CA" dirty="0"/>
              <a:t>(Even in our daily driving) but also in other actions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Drifting may look cool, it has some benefits</a:t>
            </a:r>
            <a:r>
              <a:rPr lang="en-CA"/>
              <a:t>, though it just </a:t>
            </a:r>
            <a:r>
              <a:rPr lang="en-CA" dirty="0"/>
              <a:t>follows the same rules as regular turning!</a:t>
            </a:r>
          </a:p>
        </p:txBody>
      </p:sp>
    </p:spTree>
    <p:extLst>
      <p:ext uri="{BB962C8B-B14F-4D97-AF65-F5344CB8AC3E}">
        <p14:creationId xmlns:p14="http://schemas.microsoft.com/office/powerpoint/2010/main" val="38307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1600-B595-4E64-92FF-0D2FA1FC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2DCC-CD19-4606-BAC5-15C039252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History and uses</a:t>
            </a:r>
          </a:p>
          <a:p>
            <a:r>
              <a:rPr lang="en-CA" dirty="0"/>
              <a:t>The Physics</a:t>
            </a:r>
          </a:p>
          <a:p>
            <a:r>
              <a:rPr lang="en-CA" dirty="0"/>
              <a:t>The demonstration</a:t>
            </a:r>
          </a:p>
          <a:p>
            <a:r>
              <a:rPr lang="en-CA" dirty="0"/>
              <a:t>The application</a:t>
            </a:r>
          </a:p>
          <a:p>
            <a:r>
              <a:rPr lang="en-CA" dirty="0"/>
              <a:t>The discussion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451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E230-917E-4537-884B-E1E8FC15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Goals for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0632D-6EBF-42AD-A2FA-C904DE58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is drifting?</a:t>
            </a:r>
          </a:p>
          <a:p>
            <a:r>
              <a:rPr lang="en-CA" dirty="0"/>
              <a:t>Understanding the Physics</a:t>
            </a:r>
          </a:p>
          <a:p>
            <a:r>
              <a:rPr lang="en-CA" dirty="0"/>
              <a:t>How the Physics is applied</a:t>
            </a:r>
          </a:p>
          <a:p>
            <a:r>
              <a:rPr lang="en-CA" dirty="0"/>
              <a:t>What does this application tell us?</a:t>
            </a:r>
          </a:p>
        </p:txBody>
      </p:sp>
    </p:spTree>
    <p:extLst>
      <p:ext uri="{BB962C8B-B14F-4D97-AF65-F5344CB8AC3E}">
        <p14:creationId xmlns:p14="http://schemas.microsoft.com/office/powerpoint/2010/main" val="2183462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4D83-EDEF-4C88-AF93-821F917B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little history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D505DF-E36C-46C6-8FE7-9AAE1A13A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08"/>
            <a:ext cx="4519411" cy="2318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dirty="0"/>
              <a:t>Created in 1970 by the champion of the All Japan Touring Car Championship</a:t>
            </a:r>
          </a:p>
          <a:p>
            <a:pPr marL="0" indent="0">
              <a:buNone/>
            </a:pP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78439-13BD-4B4D-AF9C-29A9A9493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2" y="1350991"/>
            <a:ext cx="1996516" cy="267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7EAAC-DF50-40E5-B71A-44C5D960C2D6}"/>
              </a:ext>
            </a:extLst>
          </p:cNvPr>
          <p:cNvSpPr txBox="1"/>
          <p:nvPr/>
        </p:nvSpPr>
        <p:spPr>
          <a:xfrm>
            <a:off x="838200" y="2442805"/>
            <a:ext cx="277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Kunimitsu Takahashi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E0D1B-60D8-4BF7-B663-0F61A294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78" y="4314692"/>
            <a:ext cx="2587579" cy="1957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06599-9F42-48F3-99C8-541CEE0DC331}"/>
              </a:ext>
            </a:extLst>
          </p:cNvPr>
          <p:cNvSpPr txBox="1"/>
          <p:nvPr/>
        </p:nvSpPr>
        <p:spPr>
          <a:xfrm>
            <a:off x="838200" y="2797421"/>
            <a:ext cx="2811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Photo from: https://www.motorsport.com/driver/kunimitsu-takahashi/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11079-C388-4F8F-A607-14BD326E2F00}"/>
              </a:ext>
            </a:extLst>
          </p:cNvPr>
          <p:cNvSpPr txBox="1"/>
          <p:nvPr/>
        </p:nvSpPr>
        <p:spPr>
          <a:xfrm>
            <a:off x="6833457" y="4600453"/>
            <a:ext cx="4417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Photo from https://en.wikipedia.org/wiki/Keiichi_Tsuchiya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036E32-F895-46D5-894D-6B12DD28A2B4}"/>
              </a:ext>
            </a:extLst>
          </p:cNvPr>
          <p:cNvSpPr txBox="1">
            <a:spLocks/>
          </p:cNvSpPr>
          <p:nvPr/>
        </p:nvSpPr>
        <p:spPr>
          <a:xfrm>
            <a:off x="6834389" y="4283211"/>
            <a:ext cx="4519411" cy="2574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400" dirty="0"/>
              <a:t>Keiichi Tsuchiya</a:t>
            </a:r>
            <a:br>
              <a:rPr lang="en-CA" sz="2400" dirty="0"/>
            </a:br>
            <a:br>
              <a:rPr lang="en-CA" sz="2400" dirty="0"/>
            </a:br>
            <a:r>
              <a:rPr lang="en-CA" sz="2400" dirty="0"/>
              <a:t>Presented this style of driving in the mountains of Japan, which started an era of mountain racing and drifting</a:t>
            </a:r>
          </a:p>
        </p:txBody>
      </p:sp>
    </p:spTree>
    <p:extLst>
      <p:ext uri="{BB962C8B-B14F-4D97-AF65-F5344CB8AC3E}">
        <p14:creationId xmlns:p14="http://schemas.microsoft.com/office/powerpoint/2010/main" val="1716587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94C5-9EC5-4E6B-95A9-003E48A1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711"/>
          </a:xfrm>
        </p:spPr>
        <p:txBody>
          <a:bodyPr/>
          <a:lstStyle/>
          <a:p>
            <a:r>
              <a:rPr lang="en-CA" dirty="0"/>
              <a:t>So what is drifting?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43A67-A076-491F-BA99-16A9F709B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836"/>
            <a:ext cx="10515600" cy="539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It is a manoeuvre that automobiles can perform during any turn</a:t>
            </a:r>
          </a:p>
          <a:p>
            <a:pPr marL="0" indent="0">
              <a:buNone/>
            </a:pPr>
            <a:r>
              <a:rPr lang="en-CA" dirty="0"/>
              <a:t>The most common type of turn for drifting is the 180-degree change in direction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1200" dirty="0"/>
              <a:t>Photo from: http://go-kart-source.com/wp-content/uploads/2014/07/Turn-Types.jpg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A69ED-0BDE-4BA2-A593-D44811DF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06" y="2187966"/>
            <a:ext cx="5176787" cy="35701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8C4BF1-A12E-486C-B15E-BC7960AE6D53}"/>
              </a:ext>
            </a:extLst>
          </p:cNvPr>
          <p:cNvSpPr/>
          <p:nvPr/>
        </p:nvSpPr>
        <p:spPr>
          <a:xfrm>
            <a:off x="6271343" y="3973065"/>
            <a:ext cx="2498502" cy="2318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61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91AA-40B2-43DD-AFEB-3D67C5B8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CA" dirty="0"/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61580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82D0E-CEE6-4334-B7E6-19D7E6E3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Because drifting is…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COOL!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But really though,</a:t>
            </a:r>
          </a:p>
          <a:p>
            <a:pPr marL="0" indent="0">
              <a:buNone/>
            </a:pPr>
            <a:r>
              <a:rPr lang="en-CA" dirty="0"/>
              <a:t>Is drifting faster? Is it more effective?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It is not necessarily faster than making a regular turn</a:t>
            </a:r>
          </a:p>
          <a:p>
            <a:pPr marL="0" indent="0">
              <a:buNone/>
            </a:pPr>
            <a:r>
              <a:rPr lang="en-CA" dirty="0"/>
              <a:t>But there are some advantages to drift in specific turns like the hairpin</a:t>
            </a:r>
          </a:p>
        </p:txBody>
      </p:sp>
    </p:spTree>
    <p:extLst>
      <p:ext uri="{BB962C8B-B14F-4D97-AF65-F5344CB8AC3E}">
        <p14:creationId xmlns:p14="http://schemas.microsoft.com/office/powerpoint/2010/main" val="34798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947</Words>
  <Application>Microsoft Office PowerPoint</Application>
  <PresentationFormat>Widescreen</PresentationFormat>
  <Paragraphs>224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The Physics of Drifting</vt:lpstr>
      <vt:lpstr>What is drifting?</vt:lpstr>
      <vt:lpstr>Disclaimer</vt:lpstr>
      <vt:lpstr>Agenda</vt:lpstr>
      <vt:lpstr>Goals for this presentation</vt:lpstr>
      <vt:lpstr>A little history</vt:lpstr>
      <vt:lpstr>So what is drifting?</vt:lpstr>
      <vt:lpstr>BUT WHY?</vt:lpstr>
      <vt:lpstr>PowerPoint Presentation</vt:lpstr>
      <vt:lpstr>Why?</vt:lpstr>
      <vt:lpstr>PowerPoint Presentation</vt:lpstr>
      <vt:lpstr>PowerPoint Presentation</vt:lpstr>
      <vt:lpstr>PowerPoint Presentation</vt:lpstr>
      <vt:lpstr>The Physics</vt:lpstr>
      <vt:lpstr>Newton’s Laws of Motion</vt:lpstr>
      <vt:lpstr>Centripetal Force</vt:lpstr>
      <vt:lpstr>Centripetal demonstration</vt:lpstr>
      <vt:lpstr>PowerPoint Presentation</vt:lpstr>
      <vt:lpstr>PowerPoint Presentation</vt:lpstr>
      <vt:lpstr>PowerPoint Presentation</vt:lpstr>
      <vt:lpstr>The demonstration</vt:lpstr>
      <vt:lpstr>PowerPoint Presentation</vt:lpstr>
      <vt:lpstr>The demonstration</vt:lpstr>
      <vt:lpstr>Applying the Physics</vt:lpstr>
      <vt:lpstr>Applying the Physics</vt:lpstr>
      <vt:lpstr>Applying the Physics</vt:lpstr>
      <vt:lpstr>Applying the Physics</vt:lpstr>
      <vt:lpstr>Applying the Physics</vt:lpstr>
      <vt:lpstr>Applying the Physics</vt:lpstr>
      <vt:lpstr>Applying the Physics</vt:lpstr>
      <vt:lpstr>Applying the Physics</vt:lpstr>
      <vt:lpstr>PowerPoint Presentation</vt:lpstr>
      <vt:lpstr>Take 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Physics of Drifting</dc:title>
  <dc:creator>Chapman Kwan</dc:creator>
  <cp:lastModifiedBy>Chapman Kwan</cp:lastModifiedBy>
  <cp:revision>57</cp:revision>
  <dcterms:created xsi:type="dcterms:W3CDTF">2018-01-21T00:50:08Z</dcterms:created>
  <dcterms:modified xsi:type="dcterms:W3CDTF">2018-02-08T21:01:08Z</dcterms:modified>
</cp:coreProperties>
</file>