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9" r:id="rId12"/>
    <p:sldId id="265" r:id="rId13"/>
    <p:sldId id="266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E492-E3AF-4EF3-9463-F9B2F13DBEDF}" type="datetimeFigureOut">
              <a:rPr lang="en-CA" smtClean="0"/>
              <a:t>2017-11-06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1A1B-49B9-441B-9428-BD4EB4043E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6736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E492-E3AF-4EF3-9463-F9B2F13DBEDF}" type="datetimeFigureOut">
              <a:rPr lang="en-CA" smtClean="0"/>
              <a:t>2017-11-06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1A1B-49B9-441B-9428-BD4EB4043E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2416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E492-E3AF-4EF3-9463-F9B2F13DBEDF}" type="datetimeFigureOut">
              <a:rPr lang="en-CA" smtClean="0"/>
              <a:t>2017-11-06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1A1B-49B9-441B-9428-BD4EB4043E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8198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E492-E3AF-4EF3-9463-F9B2F13DBEDF}" type="datetimeFigureOut">
              <a:rPr lang="en-CA" smtClean="0"/>
              <a:t>2017-11-06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1A1B-49B9-441B-9428-BD4EB4043E68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33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E492-E3AF-4EF3-9463-F9B2F13DBEDF}" type="datetimeFigureOut">
              <a:rPr lang="en-CA" smtClean="0"/>
              <a:t>2017-11-06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1A1B-49B9-441B-9428-BD4EB4043E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1188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E492-E3AF-4EF3-9463-F9B2F13DBEDF}" type="datetimeFigureOut">
              <a:rPr lang="en-CA" smtClean="0"/>
              <a:t>2017-11-06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1A1B-49B9-441B-9428-BD4EB4043E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9851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E492-E3AF-4EF3-9463-F9B2F13DBEDF}" type="datetimeFigureOut">
              <a:rPr lang="en-CA" smtClean="0"/>
              <a:t>2017-11-06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1A1B-49B9-441B-9428-BD4EB4043E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1687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E492-E3AF-4EF3-9463-F9B2F13DBEDF}" type="datetimeFigureOut">
              <a:rPr lang="en-CA" smtClean="0"/>
              <a:t>2017-11-06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1A1B-49B9-441B-9428-BD4EB4043E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6521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E492-E3AF-4EF3-9463-F9B2F13DBEDF}" type="datetimeFigureOut">
              <a:rPr lang="en-CA" smtClean="0"/>
              <a:t>2017-11-06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1A1B-49B9-441B-9428-BD4EB4043E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0916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E492-E3AF-4EF3-9463-F9B2F13DBEDF}" type="datetimeFigureOut">
              <a:rPr lang="en-CA" smtClean="0"/>
              <a:t>2017-11-06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1A1B-49B9-441B-9428-BD4EB4043E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4162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E492-E3AF-4EF3-9463-F9B2F13DBEDF}" type="datetimeFigureOut">
              <a:rPr lang="en-CA" smtClean="0"/>
              <a:t>2017-11-06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1A1B-49B9-441B-9428-BD4EB4043E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6255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E492-E3AF-4EF3-9463-F9B2F13DBEDF}" type="datetimeFigureOut">
              <a:rPr lang="en-CA" smtClean="0"/>
              <a:t>2017-11-06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1A1B-49B9-441B-9428-BD4EB4043E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2267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E492-E3AF-4EF3-9463-F9B2F13DBEDF}" type="datetimeFigureOut">
              <a:rPr lang="en-CA" smtClean="0"/>
              <a:t>2017-11-06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1A1B-49B9-441B-9428-BD4EB4043E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1789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E492-E3AF-4EF3-9463-F9B2F13DBEDF}" type="datetimeFigureOut">
              <a:rPr lang="en-CA" smtClean="0"/>
              <a:t>2017-11-06</a:t>
            </a:fld>
            <a:endParaRPr lang="en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1A1B-49B9-441B-9428-BD4EB4043E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4190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E492-E3AF-4EF3-9463-F9B2F13DBEDF}" type="datetimeFigureOut">
              <a:rPr lang="en-CA" smtClean="0"/>
              <a:t>2017-11-06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1A1B-49B9-441B-9428-BD4EB4043E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8997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E492-E3AF-4EF3-9463-F9B2F13DBEDF}" type="datetimeFigureOut">
              <a:rPr lang="en-CA" smtClean="0"/>
              <a:t>2017-11-06</a:t>
            </a:fld>
            <a:endParaRPr lang="en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1A1B-49B9-441B-9428-BD4EB4043E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5388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E492-E3AF-4EF3-9463-F9B2F13DBEDF}" type="datetimeFigureOut">
              <a:rPr lang="en-CA" smtClean="0"/>
              <a:t>2017-11-06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1A1B-49B9-441B-9428-BD4EB4043E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5889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4ADE492-E3AF-4EF3-9463-F9B2F13DBEDF}" type="datetimeFigureOut">
              <a:rPr lang="en-CA" smtClean="0"/>
              <a:t>2017-11-06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11A1B-49B9-441B-9428-BD4EB4043E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54658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32725-6A39-4248-928A-B9E573A620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9897358" cy="3329581"/>
          </a:xfrm>
        </p:spPr>
        <p:txBody>
          <a:bodyPr/>
          <a:lstStyle/>
          <a:p>
            <a:r>
              <a:rPr lang="en-CA" sz="7000" dirty="0"/>
              <a:t>A Lesson on Hydraulics and Pneumatics with Heron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C5AB7A-EBBB-46E7-9296-42136EFD76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CA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Julia Farry </a:t>
            </a:r>
          </a:p>
        </p:txBody>
      </p:sp>
    </p:spTree>
    <p:extLst>
      <p:ext uri="{BB962C8B-B14F-4D97-AF65-F5344CB8AC3E}">
        <p14:creationId xmlns:p14="http://schemas.microsoft.com/office/powerpoint/2010/main" val="1672780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497E1-10C1-440D-A4EC-1259F6B51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Microscopic Level</a:t>
            </a:r>
          </a:p>
        </p:txBody>
      </p:sp>
      <p:pic>
        <p:nvPicPr>
          <p:cNvPr id="5" name="Picture 4" descr="Bildergebnis für states of matter">
            <a:extLst>
              <a:ext uri="{FF2B5EF4-FFF2-40B4-BE49-F238E27FC236}">
                <a16:creationId xmlns:a16="http://schemas.microsoft.com/office/drawing/2014/main" id="{09E7CE37-0351-4A9A-82E6-D4CC1FFF824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0" y="1379730"/>
            <a:ext cx="9889367" cy="462350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ADCAD92-A20B-486F-8C94-04E1F31299BE}"/>
              </a:ext>
            </a:extLst>
          </p:cNvPr>
          <p:cNvSpPr/>
          <p:nvPr/>
        </p:nvSpPr>
        <p:spPr>
          <a:xfrm>
            <a:off x="646109" y="6003235"/>
            <a:ext cx="48520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CA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https://www.youtube.com/watch?v=21CR01rlmv4</a:t>
            </a:r>
            <a:endParaRPr lang="en-CA" sz="24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886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ildergebnis für hydraulics systems">
            <a:extLst>
              <a:ext uri="{FF2B5EF4-FFF2-40B4-BE49-F238E27FC236}">
                <a16:creationId xmlns:a16="http://schemas.microsoft.com/office/drawing/2014/main" id="{18D8F551-CD8E-4B9F-8B94-27B030D7D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344" y="2011643"/>
            <a:ext cx="4648220" cy="439096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026D43-78FB-442D-A1EC-448AEFF46023}"/>
              </a:ext>
            </a:extLst>
          </p:cNvPr>
          <p:cNvSpPr txBox="1"/>
          <p:nvPr/>
        </p:nvSpPr>
        <p:spPr>
          <a:xfrm>
            <a:off x="331304" y="238539"/>
            <a:ext cx="9687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/>
              <a:t>Incompressibility of Water applied in Hydraulics</a:t>
            </a:r>
          </a:p>
        </p:txBody>
      </p:sp>
    </p:spTree>
    <p:extLst>
      <p:ext uri="{BB962C8B-B14F-4D97-AF65-F5344CB8AC3E}">
        <p14:creationId xmlns:p14="http://schemas.microsoft.com/office/powerpoint/2010/main" val="1485126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0B4F2-8E4B-434A-8FB5-78E04A60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84" y="439466"/>
            <a:ext cx="9404723" cy="1400530"/>
          </a:xfrm>
        </p:spPr>
        <p:txBody>
          <a:bodyPr/>
          <a:lstStyle/>
          <a:p>
            <a:r>
              <a:rPr lang="en-CA" dirty="0"/>
              <a:t>A Combination of Hydraulics and Pneumatics: Heron’s Fountain</a:t>
            </a:r>
          </a:p>
        </p:txBody>
      </p:sp>
      <p:pic>
        <p:nvPicPr>
          <p:cNvPr id="6" name="Picture 5" descr="https://i.pinimg.com/originals/8c/0f/ae/8c0faed42e5fdea92a8b05b0b79e6e97.gif">
            <a:extLst>
              <a:ext uri="{FF2B5EF4-FFF2-40B4-BE49-F238E27FC236}">
                <a16:creationId xmlns:a16="http://schemas.microsoft.com/office/drawing/2014/main" id="{1C0C250B-63C7-4014-AEA8-E27BFD48DFD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584" y="2119464"/>
            <a:ext cx="3465016" cy="442710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317D03-71B6-4E2E-8AAA-802AF1556191}"/>
              </a:ext>
            </a:extLst>
          </p:cNvPr>
          <p:cNvSpPr txBox="1"/>
          <p:nvPr/>
        </p:nvSpPr>
        <p:spPr>
          <a:xfrm>
            <a:off x="768626" y="2332383"/>
            <a:ext cx="64140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500" dirty="0"/>
              <a:t>This fountain was first constructed by an inventor and mathematician by the name Heron of Alexandria in 1</a:t>
            </a:r>
            <a:r>
              <a:rPr lang="en-CA" sz="2500" baseline="30000" dirty="0"/>
              <a:t>st</a:t>
            </a:r>
            <a:r>
              <a:rPr lang="en-CA" sz="2500" dirty="0"/>
              <a:t> century AD. </a:t>
            </a:r>
          </a:p>
          <a:p>
            <a:endParaRPr lang="en-CA" sz="2500" dirty="0"/>
          </a:p>
          <a:p>
            <a:r>
              <a:rPr lang="en-CA" sz="2500" dirty="0"/>
              <a:t>Can anyone describe what they predict will happen when I put water in Basin A, and why?</a:t>
            </a:r>
          </a:p>
        </p:txBody>
      </p:sp>
    </p:spTree>
    <p:extLst>
      <p:ext uri="{BB962C8B-B14F-4D97-AF65-F5344CB8AC3E}">
        <p14:creationId xmlns:p14="http://schemas.microsoft.com/office/powerpoint/2010/main" val="3965761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6F0EA-BF4D-4F10-BA41-EE8453C22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Free Energy?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3AB75A-BE38-4320-88CB-0E144BBAD9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96" t="14089" r="7173" b="8579"/>
          <a:stretch/>
        </p:blipFill>
        <p:spPr>
          <a:xfrm>
            <a:off x="646111" y="1364974"/>
            <a:ext cx="10257183" cy="530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74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A5503-2561-4738-9B5C-2AA7785DB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Law of Conservation of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16893-2229-482A-8BBE-09EF4C1BC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079422"/>
            <a:ext cx="8946541" cy="3353969"/>
          </a:xfrm>
        </p:spPr>
        <p:txBody>
          <a:bodyPr>
            <a:normAutofit/>
          </a:bodyPr>
          <a:lstStyle/>
          <a:p>
            <a:r>
              <a:rPr lang="en-CA" sz="4000" dirty="0"/>
              <a:t>Energy can neither be created nor destroyed but is transferred.</a:t>
            </a:r>
          </a:p>
          <a:p>
            <a:endParaRPr lang="en-CA" sz="4000" dirty="0"/>
          </a:p>
          <a:p>
            <a:r>
              <a:rPr lang="en-CA" sz="4000" dirty="0"/>
              <a:t>What is doing the work then?</a:t>
            </a:r>
          </a:p>
        </p:txBody>
      </p:sp>
    </p:spTree>
    <p:extLst>
      <p:ext uri="{BB962C8B-B14F-4D97-AF65-F5344CB8AC3E}">
        <p14:creationId xmlns:p14="http://schemas.microsoft.com/office/powerpoint/2010/main" val="1826086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A1675-F623-49BB-858E-5B72E13A8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hydraulics and pneumatics? </a:t>
            </a:r>
          </a:p>
        </p:txBody>
      </p:sp>
      <p:pic>
        <p:nvPicPr>
          <p:cNvPr id="1026" name="Picture 2" descr="Bildergebnis für hydraulics systems">
            <a:extLst>
              <a:ext uri="{FF2B5EF4-FFF2-40B4-BE49-F238E27FC236}">
                <a16:creationId xmlns:a16="http://schemas.microsoft.com/office/drawing/2014/main" id="{39374F23-3B9F-42ED-9629-0A6C2AF451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81" y="1985770"/>
            <a:ext cx="4528948" cy="427829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028" name="Picture 4" descr="Bildergebnis für pressurized air">
            <a:extLst>
              <a:ext uri="{FF2B5EF4-FFF2-40B4-BE49-F238E27FC236}">
                <a16:creationId xmlns:a16="http://schemas.microsoft.com/office/drawing/2014/main" id="{0312DD0B-C8B1-4F3F-9119-F07DCA1C0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461" y="1985770"/>
            <a:ext cx="4178463" cy="427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20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6C457-9062-4CDC-ABB3-B51980D05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990" y="2824857"/>
            <a:ext cx="9404723" cy="1400530"/>
          </a:xfrm>
        </p:spPr>
        <p:txBody>
          <a:bodyPr/>
          <a:lstStyle/>
          <a:p>
            <a:r>
              <a:rPr lang="en-CA" dirty="0"/>
              <a:t>Syringes with Air</a:t>
            </a:r>
          </a:p>
        </p:txBody>
      </p:sp>
    </p:spTree>
    <p:extLst>
      <p:ext uri="{BB962C8B-B14F-4D97-AF65-F5344CB8AC3E}">
        <p14:creationId xmlns:p14="http://schemas.microsoft.com/office/powerpoint/2010/main" val="1379394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0B48E-D9FC-4081-B5BC-868EBD33D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Boyle’s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D2396-A334-47E7-8EE7-5C83D5AC2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000" dirty="0"/>
              <a:t>For a fixed mass of a gas at constant temperature, the volume is inversely proportional to pressure.</a:t>
            </a:r>
          </a:p>
        </p:txBody>
      </p:sp>
    </p:spTree>
    <p:extLst>
      <p:ext uri="{BB962C8B-B14F-4D97-AF65-F5344CB8AC3E}">
        <p14:creationId xmlns:p14="http://schemas.microsoft.com/office/powerpoint/2010/main" val="3018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139C8-CC4E-4B5C-9937-3FE5AA064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6000" dirty="0"/>
              <a:t>Boyle’s Law Mathematically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CEA04C-6893-477B-BDB0-B7620931CC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6111" y="2888973"/>
                <a:ext cx="8849071" cy="2829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CA" sz="5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CA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CA" sz="5400" dirty="0"/>
                  <a:t> 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54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CA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CA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den>
                    </m:f>
                    <m:r>
                      <a:rPr lang="en-CA" sz="5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5400" dirty="0"/>
                  <a:t>where k is some constant. </a:t>
                </a:r>
              </a:p>
              <a:p>
                <a:pPr marL="0" indent="0">
                  <a:buNone/>
                </a:pPr>
                <a:endParaRPr lang="en-CA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CEA04C-6893-477B-BDB0-B7620931CC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6111" y="2888973"/>
                <a:ext cx="8849071" cy="2829338"/>
              </a:xfrm>
              <a:blipFill>
                <a:blip r:embed="rId2"/>
                <a:stretch>
                  <a:fillRect l="-3719" t="-21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7588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DDF73-8F84-428F-A35F-A6292D76F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Graphic Representation </a:t>
            </a:r>
            <a:br>
              <a:rPr lang="en-CA" dirty="0"/>
            </a:br>
            <a:endParaRPr lang="en-CA" dirty="0"/>
          </a:p>
        </p:txBody>
      </p:sp>
      <p:pic>
        <p:nvPicPr>
          <p:cNvPr id="2050" name="Picture 2" descr="pV Plot">
            <a:extLst>
              <a:ext uri="{FF2B5EF4-FFF2-40B4-BE49-F238E27FC236}">
                <a16:creationId xmlns:a16="http://schemas.microsoft.com/office/drawing/2014/main" id="{E3E5114A-A9BC-4159-A57B-238CFF2CAA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07" y="1319015"/>
            <a:ext cx="4352949" cy="329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oyle">
            <a:extLst>
              <a:ext uri="{FF2B5EF4-FFF2-40B4-BE49-F238E27FC236}">
                <a16:creationId xmlns:a16="http://schemas.microsoft.com/office/drawing/2014/main" id="{28AEDE97-9875-455A-82B7-84D65E7C2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453" y="3326296"/>
            <a:ext cx="4123807" cy="284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7E2CD6C-596B-42C7-9752-D62FC92FBD12}"/>
              </a:ext>
            </a:extLst>
          </p:cNvPr>
          <p:cNvSpPr/>
          <p:nvPr/>
        </p:nvSpPr>
        <p:spPr>
          <a:xfrm>
            <a:off x="3307080" y="6416691"/>
            <a:ext cx="8884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https://socratic.org/questions/how-do-you-graph-boyles-law?source=search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089542-A023-492B-B200-6BFD74B2D904}"/>
              </a:ext>
            </a:extLst>
          </p:cNvPr>
          <p:cNvSpPr txBox="1"/>
          <p:nvPr/>
        </p:nvSpPr>
        <p:spPr>
          <a:xfrm>
            <a:off x="5457053" y="1483916"/>
            <a:ext cx="64699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dirty="0"/>
              <a:t>&lt;- Plot of Volume against Pressure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55C0B7-2589-4D90-88CE-AB611A9B2629}"/>
              </a:ext>
            </a:extLst>
          </p:cNvPr>
          <p:cNvSpPr txBox="1"/>
          <p:nvPr/>
        </p:nvSpPr>
        <p:spPr>
          <a:xfrm>
            <a:off x="2891888" y="4291047"/>
            <a:ext cx="830384" cy="2154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CA" sz="800" dirty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32C36F-1E85-4D68-AEEB-EEDE6146768B}"/>
              </a:ext>
            </a:extLst>
          </p:cNvPr>
          <p:cNvSpPr/>
          <p:nvPr/>
        </p:nvSpPr>
        <p:spPr>
          <a:xfrm>
            <a:off x="8868409" y="5914044"/>
            <a:ext cx="755374" cy="21544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CA" sz="800" dirty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1/Pressure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F764F7-1E3A-4F51-B0AF-915FCAC0BB2D}"/>
              </a:ext>
            </a:extLst>
          </p:cNvPr>
          <p:cNvSpPr/>
          <p:nvPr/>
        </p:nvSpPr>
        <p:spPr>
          <a:xfrm>
            <a:off x="504875" y="4937378"/>
            <a:ext cx="64657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000" dirty="0"/>
              <a:t>Plot of Volume against Pressure -&gt;</a:t>
            </a:r>
          </a:p>
        </p:txBody>
      </p:sp>
    </p:spTree>
    <p:extLst>
      <p:ext uri="{BB962C8B-B14F-4D97-AF65-F5344CB8AC3E}">
        <p14:creationId xmlns:p14="http://schemas.microsoft.com/office/powerpoint/2010/main" val="1350563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C6491-E0CD-4695-8B66-F66AD5A6E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Kinetic Theory of Gas</a:t>
            </a:r>
          </a:p>
        </p:txBody>
      </p:sp>
      <p:pic>
        <p:nvPicPr>
          <p:cNvPr id="4" name="Picture 3" descr="Graphic of many small molecules moving in random directions.">
            <a:extLst>
              <a:ext uri="{FF2B5EF4-FFF2-40B4-BE49-F238E27FC236}">
                <a16:creationId xmlns:a16="http://schemas.microsoft.com/office/drawing/2014/main" id="{FA01A154-86F5-44AC-9882-48BB8259D5F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31"/>
          <a:stretch/>
        </p:blipFill>
        <p:spPr bwMode="auto">
          <a:xfrm>
            <a:off x="1143000" y="1554480"/>
            <a:ext cx="9624060" cy="45034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33C93DB-33D7-4CDD-B026-1183C76DE251}"/>
              </a:ext>
            </a:extLst>
          </p:cNvPr>
          <p:cNvSpPr/>
          <p:nvPr/>
        </p:nvSpPr>
        <p:spPr>
          <a:xfrm>
            <a:off x="1327229" y="6057900"/>
            <a:ext cx="6542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https://www.grc.nasa.gov/www/k-12/airplane/kinth.html</a:t>
            </a:r>
          </a:p>
        </p:txBody>
      </p:sp>
    </p:spTree>
    <p:extLst>
      <p:ext uri="{BB962C8B-B14F-4D97-AF65-F5344CB8AC3E}">
        <p14:creationId xmlns:p14="http://schemas.microsoft.com/office/powerpoint/2010/main" val="2227113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EC144-4A3F-490F-A6C2-65FBC1B8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Pressure on a Microscopic Level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CF0CDA-94DF-4C84-B250-D3EEC6DFB7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6784" y="1668780"/>
                <a:ext cx="4611688" cy="414527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CA" dirty="0"/>
                  <a:t>This idea has been converted into an equation that helps us find the force a fluid applies on a container. </a:t>
                </a:r>
              </a:p>
              <a:p>
                <a14:m>
                  <m:oMath xmlns:m="http://schemas.openxmlformats.org/officeDocument/2006/math">
                    <m:r>
                      <a:rPr lang="en-CA" sz="4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4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en-CA" sz="4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endParaRPr lang="en-CA" sz="4000" dirty="0"/>
              </a:p>
              <a:p>
                <a:r>
                  <a:rPr lang="en-CA" dirty="0"/>
                  <a:t>Remember </a:t>
                </a:r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None/>
                </a:pPr>
                <a:r>
                  <a:rPr lang="en-CA" dirty="0"/>
                  <a:t>Area of a Circle = </a:t>
                </a:r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br>
                  <a:rPr lang="en-CA" dirty="0"/>
                </a:br>
                <a:endParaRPr lang="en-CA" dirty="0"/>
              </a:p>
              <a:p>
                <a:pPr marL="0" indent="0">
                  <a:buNone/>
                </a:pPr>
                <a:r>
                  <a:rPr lang="en-CA" dirty="0"/>
                  <a:t>Circumference of a Circle =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endParaRPr lang="en-CA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CF0CDA-94DF-4C84-B250-D3EEC6DFB7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6784" y="1668780"/>
                <a:ext cx="4611688" cy="4145279"/>
              </a:xfrm>
              <a:blipFill>
                <a:blip r:embed="rId2"/>
                <a:stretch>
                  <a:fillRect l="-1455" t="-1618" r="-2513" b="-4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 descr="Bildergebnis für Boyle's law">
            <a:extLst>
              <a:ext uri="{FF2B5EF4-FFF2-40B4-BE49-F238E27FC236}">
                <a16:creationId xmlns:a16="http://schemas.microsoft.com/office/drawing/2014/main" id="{42400A36-4464-422E-BF84-BEDE106C8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035" y="2269470"/>
            <a:ext cx="5276850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451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725BE-E5BA-4C83-A22A-61BB00F3E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138" y="2983883"/>
            <a:ext cx="9404723" cy="1400530"/>
          </a:xfrm>
        </p:spPr>
        <p:txBody>
          <a:bodyPr/>
          <a:lstStyle/>
          <a:p>
            <a:r>
              <a:rPr lang="en-CA" dirty="0"/>
              <a:t>Syringes with Water</a:t>
            </a:r>
          </a:p>
        </p:txBody>
      </p:sp>
    </p:spTree>
    <p:extLst>
      <p:ext uri="{BB962C8B-B14F-4D97-AF65-F5344CB8AC3E}">
        <p14:creationId xmlns:p14="http://schemas.microsoft.com/office/powerpoint/2010/main" val="16826712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989</TotalTime>
  <Words>247</Words>
  <Application>Microsoft Office PowerPoint</Application>
  <PresentationFormat>Widescreen</PresentationFormat>
  <Paragraphs>36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MS Mincho</vt:lpstr>
      <vt:lpstr>Arial</vt:lpstr>
      <vt:lpstr>Calibri</vt:lpstr>
      <vt:lpstr>Cambria Math</vt:lpstr>
      <vt:lpstr>Century Gothic</vt:lpstr>
      <vt:lpstr>Times New Roman</vt:lpstr>
      <vt:lpstr>Wingdings 3</vt:lpstr>
      <vt:lpstr>Ion</vt:lpstr>
      <vt:lpstr>A Lesson on Hydraulics and Pneumatics with Heron</vt:lpstr>
      <vt:lpstr>What is hydraulics and pneumatics? </vt:lpstr>
      <vt:lpstr>Syringes with Air</vt:lpstr>
      <vt:lpstr>Boyle’s Law</vt:lpstr>
      <vt:lpstr>Boyle’s Law Mathematically</vt:lpstr>
      <vt:lpstr>The Graphic Representation  </vt:lpstr>
      <vt:lpstr>Kinetic Theory of Gas</vt:lpstr>
      <vt:lpstr>Pressure on a Microscopic Level</vt:lpstr>
      <vt:lpstr>Syringes with Water</vt:lpstr>
      <vt:lpstr>Microscopic Level</vt:lpstr>
      <vt:lpstr>PowerPoint Presentation</vt:lpstr>
      <vt:lpstr>A Combination of Hydraulics and Pneumatics: Heron’s Fountain</vt:lpstr>
      <vt:lpstr>Free Energy?</vt:lpstr>
      <vt:lpstr>Law of Conservation of Energy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Lesson on Hydraulics and Pneumatics with Heron</dc:title>
  <dc:creator>Julia Farry</dc:creator>
  <cp:lastModifiedBy>Julia Farry</cp:lastModifiedBy>
  <cp:revision>12</cp:revision>
  <dcterms:created xsi:type="dcterms:W3CDTF">2017-11-07T07:04:17Z</dcterms:created>
  <dcterms:modified xsi:type="dcterms:W3CDTF">2017-11-07T23:33:31Z</dcterms:modified>
</cp:coreProperties>
</file>