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3"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5" autoAdjust="0"/>
  </p:normalViewPr>
  <p:slideViewPr>
    <p:cSldViewPr snapToGrid="0" snapToObjects="1">
      <p:cViewPr varScale="1">
        <p:scale>
          <a:sx n="88" d="100"/>
          <a:sy n="88" d="100"/>
        </p:scale>
        <p:origin x="-16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34D8C-C692-B84A-AA52-2DE1433F4B6D}" type="datetimeFigureOut">
              <a:rPr lang="en-US" smtClean="0"/>
              <a:t>18-03-11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3FDF6-A3C4-AA49-AE33-9668FA434E47}" type="slidenum">
              <a:rPr lang="en-US" smtClean="0"/>
              <a:t>‹#›</a:t>
            </a:fld>
            <a:endParaRPr lang="en-US"/>
          </a:p>
        </p:txBody>
      </p:sp>
    </p:spTree>
    <p:extLst>
      <p:ext uri="{BB962C8B-B14F-4D97-AF65-F5344CB8AC3E}">
        <p14:creationId xmlns:p14="http://schemas.microsoft.com/office/powerpoint/2010/main" val="1564801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youtube.com/watch?v=699WO7smx_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what they know</a:t>
            </a:r>
            <a:r>
              <a:rPr lang="en-US" baseline="0" dirty="0" smtClean="0"/>
              <a:t>/remember about energy. </a:t>
            </a:r>
            <a:r>
              <a:rPr lang="en-CA" baseline="0" dirty="0" smtClean="0"/>
              <a:t>Remind them energy is the ability to do work. There are various forms of energy </a:t>
            </a:r>
            <a:r>
              <a:rPr lang="mr-IN" baseline="0" dirty="0" smtClean="0"/>
              <a:t>–</a:t>
            </a:r>
            <a:r>
              <a:rPr lang="en-CA" baseline="0" dirty="0" smtClean="0"/>
              <a:t> light, kinetic, etc. Sound is one of them </a:t>
            </a:r>
            <a:r>
              <a:rPr lang="mr-IN" baseline="0" dirty="0" smtClean="0"/>
              <a:t>–</a:t>
            </a:r>
            <a:r>
              <a:rPr lang="en-CA" baseline="0" dirty="0" smtClean="0"/>
              <a:t> it is able to do work.</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2</a:t>
            </a:fld>
            <a:endParaRPr lang="en-US"/>
          </a:p>
        </p:txBody>
      </p:sp>
    </p:spTree>
    <p:extLst>
      <p:ext uri="{BB962C8B-B14F-4D97-AF65-F5344CB8AC3E}">
        <p14:creationId xmlns:p14="http://schemas.microsoft.com/office/powerpoint/2010/main" val="5244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students a few minutes to write down what they think happened. Ask a student to volunteer his or her answer.</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13</a:t>
            </a:fld>
            <a:endParaRPr lang="en-US"/>
          </a:p>
        </p:txBody>
      </p:sp>
    </p:spTree>
    <p:extLst>
      <p:ext uri="{BB962C8B-B14F-4D97-AF65-F5344CB8AC3E}">
        <p14:creationId xmlns:p14="http://schemas.microsoft.com/office/powerpoint/2010/main" val="14361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14</a:t>
            </a:fld>
            <a:endParaRPr lang="en-US"/>
          </a:p>
        </p:txBody>
      </p:sp>
    </p:spTree>
    <p:extLst>
      <p:ext uri="{BB962C8B-B14F-4D97-AF65-F5344CB8AC3E}">
        <p14:creationId xmlns:p14="http://schemas.microsoft.com/office/powerpoint/2010/main" val="198182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video 0:45 to 1:40. </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18</a:t>
            </a:fld>
            <a:endParaRPr lang="en-US"/>
          </a:p>
        </p:txBody>
      </p:sp>
    </p:spTree>
    <p:extLst>
      <p:ext uri="{BB962C8B-B14F-4D97-AF65-F5344CB8AC3E}">
        <p14:creationId xmlns:p14="http://schemas.microsoft.com/office/powerpoint/2010/main" val="160579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students a few minutes to discuss what they think</a:t>
            </a:r>
            <a:r>
              <a:rPr lang="en-US" baseline="0" dirty="0" smtClean="0"/>
              <a:t> might happen. </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19</a:t>
            </a:fld>
            <a:endParaRPr lang="en-US"/>
          </a:p>
        </p:txBody>
      </p:sp>
    </p:spTree>
    <p:extLst>
      <p:ext uri="{BB962C8B-B14F-4D97-AF65-F5344CB8AC3E}">
        <p14:creationId xmlns:p14="http://schemas.microsoft.com/office/powerpoint/2010/main" val="324833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20</a:t>
            </a:fld>
            <a:endParaRPr lang="en-US"/>
          </a:p>
        </p:txBody>
      </p:sp>
    </p:spTree>
    <p:extLst>
      <p:ext uri="{BB962C8B-B14F-4D97-AF65-F5344CB8AC3E}">
        <p14:creationId xmlns:p14="http://schemas.microsoft.com/office/powerpoint/2010/main" val="219017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out a balloon, blow some air into it and let it go. The same is happening inside of the bottles. We recall that resonance makes the air inside the bottles vibrate back and forth </a:t>
            </a:r>
            <a:r>
              <a:rPr lang="mr-IN" baseline="0" dirty="0" smtClean="0"/>
              <a:t>–</a:t>
            </a:r>
            <a:r>
              <a:rPr lang="en-US" baseline="0" dirty="0" smtClean="0"/>
              <a:t> this vibrating air causes the bottles to move. The bottles will move in the direction opposite to the openings!</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21</a:t>
            </a:fld>
            <a:endParaRPr lang="en-US"/>
          </a:p>
        </p:txBody>
      </p:sp>
    </p:spTree>
    <p:extLst>
      <p:ext uri="{BB962C8B-B14F-4D97-AF65-F5344CB8AC3E}">
        <p14:creationId xmlns:p14="http://schemas.microsoft.com/office/powerpoint/2010/main" val="362811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23</a:t>
            </a:fld>
            <a:endParaRPr lang="en-US"/>
          </a:p>
        </p:txBody>
      </p:sp>
    </p:spTree>
    <p:extLst>
      <p:ext uri="{BB962C8B-B14F-4D97-AF65-F5344CB8AC3E}">
        <p14:creationId xmlns:p14="http://schemas.microsoft.com/office/powerpoint/2010/main" val="312794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Diagrams from video: </a:t>
            </a:r>
            <a:r>
              <a:rPr lang="en-US" dirty="0" smtClean="0">
                <a:hlinkClick r:id="rId3"/>
              </a:rPr>
              <a:t>https://www.youtube.com/watch?v=699WO7smx_U</a:t>
            </a:r>
            <a:endParaRPr lang="en-US" dirty="0" smtClean="0"/>
          </a:p>
          <a:p>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24</a:t>
            </a:fld>
            <a:endParaRPr lang="en-US"/>
          </a:p>
        </p:txBody>
      </p:sp>
    </p:spTree>
    <p:extLst>
      <p:ext uri="{BB962C8B-B14F-4D97-AF65-F5344CB8AC3E}">
        <p14:creationId xmlns:p14="http://schemas.microsoft.com/office/powerpoint/2010/main" val="332849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wave their worksheets in the air and notice that the back and forth movement produces a sound. Pass around a can with a rubber band on the top so the students can pluck the band and see how it moves back and forth. Ask students to grab the rubber band while it’s moving and note that once the band stops, the sound stops too. </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3</a:t>
            </a:fld>
            <a:endParaRPr lang="en-US"/>
          </a:p>
        </p:txBody>
      </p:sp>
    </p:spTree>
    <p:extLst>
      <p:ext uri="{BB962C8B-B14F-4D97-AF65-F5344CB8AC3E}">
        <p14:creationId xmlns:p14="http://schemas.microsoft.com/office/powerpoint/2010/main" val="234536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interest: video at 1:38</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4</a:t>
            </a:fld>
            <a:endParaRPr lang="en-US"/>
          </a:p>
        </p:txBody>
      </p:sp>
    </p:spTree>
    <p:extLst>
      <p:ext uri="{BB962C8B-B14F-4D97-AF65-F5344CB8AC3E}">
        <p14:creationId xmlns:p14="http://schemas.microsoft.com/office/powerpoint/2010/main" val="54807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different sounds and show students</a:t>
            </a:r>
            <a:r>
              <a:rPr lang="en-US" baseline="0" dirty="0" smtClean="0"/>
              <a:t> how they can be differentiated based on amplitude and frequency.</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5</a:t>
            </a:fld>
            <a:endParaRPr lang="en-US"/>
          </a:p>
        </p:txBody>
      </p:sp>
    </p:spTree>
    <p:extLst>
      <p:ext uri="{BB962C8B-B14F-4D97-AF65-F5344CB8AC3E}">
        <p14:creationId xmlns:p14="http://schemas.microsoft.com/office/powerpoint/2010/main" val="325147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Worksheet</a:t>
            </a:r>
            <a:r>
              <a:rPr lang="en-US" baseline="0" dirty="0" smtClean="0"/>
              <a:t> question. Two different sounds will be presented and students will be asked to pick the sound whose wave has a higher amplitude. Repeat with two different sounds.</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6</a:t>
            </a:fld>
            <a:endParaRPr lang="en-US"/>
          </a:p>
        </p:txBody>
      </p:sp>
    </p:spTree>
    <p:extLst>
      <p:ext uri="{BB962C8B-B14F-4D97-AF65-F5344CB8AC3E}">
        <p14:creationId xmlns:p14="http://schemas.microsoft.com/office/powerpoint/2010/main" val="95906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Worksheet</a:t>
            </a:r>
            <a:r>
              <a:rPr lang="en-US" baseline="0" dirty="0" smtClean="0"/>
              <a:t> question. Two different sounds will be presented and students will be asked to pick the sound whose wave has a higher frequency. Repeat with two different sounds.</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7</a:t>
            </a:fld>
            <a:endParaRPr lang="en-US"/>
          </a:p>
        </p:txBody>
      </p:sp>
    </p:spTree>
    <p:extLst>
      <p:ext uri="{BB962C8B-B14F-4D97-AF65-F5344CB8AC3E}">
        <p14:creationId xmlns:p14="http://schemas.microsoft.com/office/powerpoint/2010/main" val="95906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a:t>
            </a:r>
            <a:r>
              <a:rPr lang="en-US" baseline="0" dirty="0" smtClean="0"/>
              <a:t> this with the rubber band. If I pluck really hard, the rubber band vibrates hard, creating a louder sound. Notice that the frequency is the same </a:t>
            </a:r>
            <a:r>
              <a:rPr lang="mr-IN" baseline="0" dirty="0" smtClean="0"/>
              <a:t>–</a:t>
            </a:r>
            <a:r>
              <a:rPr lang="en-US" baseline="0" dirty="0" smtClean="0"/>
              <a:t> this will be discussed in the next section. </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9</a:t>
            </a:fld>
            <a:endParaRPr lang="en-US"/>
          </a:p>
        </p:txBody>
      </p:sp>
    </p:spTree>
    <p:extLst>
      <p:ext uri="{BB962C8B-B14F-4D97-AF65-F5344CB8AC3E}">
        <p14:creationId xmlns:p14="http://schemas.microsoft.com/office/powerpoint/2010/main" val="307677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 students pluck at the rubber band gently and then hard </a:t>
            </a:r>
            <a:r>
              <a:rPr lang="mr-IN" baseline="0" dirty="0" smtClean="0"/>
              <a:t>–</a:t>
            </a:r>
            <a:r>
              <a:rPr lang="en-US" baseline="0" dirty="0" smtClean="0"/>
              <a:t> have them note that the rubber band makes the same pitch no matter how it’s plucked. This is because it has a natural frequency at which it prefers to vibrate.</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11</a:t>
            </a:fld>
            <a:endParaRPr lang="en-US"/>
          </a:p>
        </p:txBody>
      </p:sp>
    </p:spTree>
    <p:extLst>
      <p:ext uri="{BB962C8B-B14F-4D97-AF65-F5344CB8AC3E}">
        <p14:creationId xmlns:p14="http://schemas.microsoft.com/office/powerpoint/2010/main" val="163427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air particles</a:t>
            </a:r>
            <a:r>
              <a:rPr lang="en-US" baseline="0" dirty="0" smtClean="0"/>
              <a:t> begin to vibrate, causing the object to vibrate too. When these vibrations match its natural frequency, the amplitude of the vibrations become very large. </a:t>
            </a:r>
            <a:endParaRPr lang="en-US" dirty="0"/>
          </a:p>
        </p:txBody>
      </p:sp>
      <p:sp>
        <p:nvSpPr>
          <p:cNvPr id="4" name="Slide Number Placeholder 3"/>
          <p:cNvSpPr>
            <a:spLocks noGrp="1"/>
          </p:cNvSpPr>
          <p:nvPr>
            <p:ph type="sldNum" sz="quarter" idx="10"/>
          </p:nvPr>
        </p:nvSpPr>
        <p:spPr/>
        <p:txBody>
          <a:bodyPr/>
          <a:lstStyle/>
          <a:p>
            <a:fld id="{DE63FDF6-A3C4-AA49-AE33-9668FA434E47}" type="slidenum">
              <a:rPr lang="en-US" smtClean="0"/>
              <a:t>12</a:t>
            </a:fld>
            <a:endParaRPr lang="en-US"/>
          </a:p>
        </p:txBody>
      </p:sp>
    </p:spTree>
    <p:extLst>
      <p:ext uri="{BB962C8B-B14F-4D97-AF65-F5344CB8AC3E}">
        <p14:creationId xmlns:p14="http://schemas.microsoft.com/office/powerpoint/2010/main" val="228788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F0216F1-19E0-A948-A2B0-2B34EE81EAB7}" type="datetimeFigureOut">
              <a:rPr lang="en-US" smtClean="0"/>
              <a:t>18-03-11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D7F90-7463-1743-9838-EB3F5300681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F0216F1-19E0-A948-A2B0-2B34EE81EAB7}" type="datetimeFigureOut">
              <a:rPr lang="en-US" smtClean="0"/>
              <a:t>18-03-11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1F0216F1-19E0-A948-A2B0-2B34EE81EAB7}" type="datetimeFigureOut">
              <a:rPr lang="en-US" smtClean="0"/>
              <a:t>18-03-11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1F0216F1-19E0-A948-A2B0-2B34EE81EAB7}" type="datetimeFigureOut">
              <a:rPr lang="en-US" smtClean="0"/>
              <a:t>18-03-11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F0216F1-19E0-A948-A2B0-2B34EE81EAB7}" type="datetimeFigureOut">
              <a:rPr lang="en-US" smtClean="0"/>
              <a:t>18-03-11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216F1-19E0-A948-A2B0-2B34EE81EAB7}" type="datetimeFigureOut">
              <a:rPr lang="en-US" smtClean="0"/>
              <a:t>18-03-11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F0216F1-19E0-A948-A2B0-2B34EE81EAB7}" type="datetimeFigureOut">
              <a:rPr lang="en-US" smtClean="0"/>
              <a:t>18-03-11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D7F90-7463-1743-9838-EB3F530068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F0216F1-19E0-A948-A2B0-2B34EE81EAB7}" type="datetimeFigureOut">
              <a:rPr lang="en-US" smtClean="0"/>
              <a:t>18-03-11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20D7F90-7463-1743-9838-EB3F530068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time_continue=3&amp;v=17tqXgvCN0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vDFj1B3Zg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PZVeJ2rh6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699WO7smx_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3-xKZKxXuu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zynalski.com/tone-generato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Sound and Resonance</a:t>
            </a:r>
            <a:endParaRPr lang="en-US" dirty="0"/>
          </a:p>
        </p:txBody>
      </p:sp>
      <p:sp>
        <p:nvSpPr>
          <p:cNvPr id="3" name="Subtitle 2"/>
          <p:cNvSpPr>
            <a:spLocks noGrp="1"/>
          </p:cNvSpPr>
          <p:nvPr>
            <p:ph type="subTitle" idx="1"/>
          </p:nvPr>
        </p:nvSpPr>
        <p:spPr>
          <a:xfrm>
            <a:off x="1371600" y="3306359"/>
            <a:ext cx="6400800" cy="1752600"/>
          </a:xfrm>
        </p:spPr>
        <p:txBody>
          <a:bodyPr/>
          <a:lstStyle/>
          <a:p>
            <a:r>
              <a:rPr lang="en-US" dirty="0" smtClean="0"/>
              <a:t>By: </a:t>
            </a:r>
            <a:r>
              <a:rPr lang="en-US" dirty="0" err="1" smtClean="0"/>
              <a:t>Zaeema</a:t>
            </a:r>
            <a:r>
              <a:rPr lang="en-US" dirty="0" smtClean="0"/>
              <a:t> Choudhri</a:t>
            </a:r>
            <a:endParaRPr lang="en-US" dirty="0"/>
          </a:p>
        </p:txBody>
      </p:sp>
    </p:spTree>
    <p:extLst>
      <p:ext uri="{BB962C8B-B14F-4D97-AF65-F5344CB8AC3E}">
        <p14:creationId xmlns:p14="http://schemas.microsoft.com/office/powerpoint/2010/main" val="26518863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sound waves travel forever?</a:t>
            </a:r>
            <a:endParaRPr lang="en-US" dirty="0"/>
          </a:p>
        </p:txBody>
      </p:sp>
      <p:sp>
        <p:nvSpPr>
          <p:cNvPr id="3" name="Content Placeholder 2"/>
          <p:cNvSpPr>
            <a:spLocks noGrp="1"/>
          </p:cNvSpPr>
          <p:nvPr>
            <p:ph idx="1"/>
          </p:nvPr>
        </p:nvSpPr>
        <p:spPr/>
        <p:txBody>
          <a:bodyPr/>
          <a:lstStyle/>
          <a:p>
            <a:r>
              <a:rPr lang="en-US" dirty="0" smtClean="0"/>
              <a:t>Like a rolling ball eventually comes to a stop, so do sound waves </a:t>
            </a:r>
          </a:p>
          <a:p>
            <a:r>
              <a:rPr lang="en-US" dirty="0" smtClean="0"/>
              <a:t>If I roll a ball hard, it will travel a large distance </a:t>
            </a:r>
          </a:p>
          <a:p>
            <a:r>
              <a:rPr lang="en-US" dirty="0" smtClean="0"/>
              <a:t>Similarly, if I make a loud sound, it will be heard farther away </a:t>
            </a:r>
          </a:p>
        </p:txBody>
      </p:sp>
    </p:spTree>
    <p:extLst>
      <p:ext uri="{BB962C8B-B14F-4D97-AF65-F5344CB8AC3E}">
        <p14:creationId xmlns:p14="http://schemas.microsoft.com/office/powerpoint/2010/main" val="185319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frequency </a:t>
            </a:r>
            <a:endParaRPr lang="en-US" dirty="0"/>
          </a:p>
        </p:txBody>
      </p:sp>
      <p:sp>
        <p:nvSpPr>
          <p:cNvPr id="3" name="Content Placeholder 2"/>
          <p:cNvSpPr>
            <a:spLocks noGrp="1"/>
          </p:cNvSpPr>
          <p:nvPr>
            <p:ph idx="1"/>
          </p:nvPr>
        </p:nvSpPr>
        <p:spPr/>
        <p:txBody>
          <a:bodyPr/>
          <a:lstStyle/>
          <a:p>
            <a:r>
              <a:rPr lang="en-CA" dirty="0" smtClean="0"/>
              <a:t>Every object has a natural frequency at which it prefers to vibrate when disturbed</a:t>
            </a:r>
          </a:p>
          <a:p>
            <a:r>
              <a:rPr lang="en-US" dirty="0" smtClean="0"/>
              <a:t>Try it out for yourselves!</a:t>
            </a:r>
          </a:p>
        </p:txBody>
      </p:sp>
    </p:spTree>
    <p:extLst>
      <p:ext uri="{BB962C8B-B14F-4D97-AF65-F5344CB8AC3E}">
        <p14:creationId xmlns:p14="http://schemas.microsoft.com/office/powerpoint/2010/main" val="44299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Resonance</a:t>
            </a:r>
            <a:endParaRPr lang="en-US" dirty="0"/>
          </a:p>
        </p:txBody>
      </p:sp>
      <p:sp>
        <p:nvSpPr>
          <p:cNvPr id="3" name="Content Placeholder 2"/>
          <p:cNvSpPr>
            <a:spLocks noGrp="1"/>
          </p:cNvSpPr>
          <p:nvPr>
            <p:ph idx="1"/>
          </p:nvPr>
        </p:nvSpPr>
        <p:spPr/>
        <p:txBody>
          <a:bodyPr/>
          <a:lstStyle/>
          <a:p>
            <a:r>
              <a:rPr lang="en-US" dirty="0" smtClean="0"/>
              <a:t>Resonance occurs when an external sound matches the natural frequency of the object</a:t>
            </a:r>
          </a:p>
          <a:p>
            <a:r>
              <a:rPr lang="en-US" dirty="0" smtClean="0"/>
              <a:t>The object begins to vibrate at large amplitudes</a:t>
            </a:r>
          </a:p>
          <a:p>
            <a:r>
              <a:rPr lang="en-US" dirty="0" smtClean="0"/>
              <a:t>Wine glass shattering: </a:t>
            </a:r>
            <a:r>
              <a:rPr lang="en-US" dirty="0" smtClean="0">
                <a:hlinkClick r:id="rId3"/>
              </a:rPr>
              <a:t>https://www.youtube.com/watch?time_continue=3&amp;v=17tqXgvCN0E</a:t>
            </a:r>
            <a:endParaRPr lang="en-US" dirty="0" smtClean="0"/>
          </a:p>
          <a:p>
            <a:pPr marL="0" indent="0">
              <a:buNone/>
            </a:pPr>
            <a:endParaRPr lang="en-US" dirty="0"/>
          </a:p>
        </p:txBody>
      </p:sp>
    </p:spTree>
    <p:extLst>
      <p:ext uri="{BB962C8B-B14F-4D97-AF65-F5344CB8AC3E}">
        <p14:creationId xmlns:p14="http://schemas.microsoft.com/office/powerpoint/2010/main" val="167958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Why do you think the wine glass shattered?</a:t>
            </a:r>
          </a:p>
          <a:p>
            <a:r>
              <a:rPr lang="en-US" dirty="0" smtClean="0"/>
              <a:t>What is the role of the amplitude and frequency?</a:t>
            </a:r>
            <a:endParaRPr lang="en-US" dirty="0"/>
          </a:p>
        </p:txBody>
      </p:sp>
    </p:spTree>
    <p:extLst>
      <p:ext uri="{BB962C8B-B14F-4D97-AF65-F5344CB8AC3E}">
        <p14:creationId xmlns:p14="http://schemas.microsoft.com/office/powerpoint/2010/main" val="117668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shattered</a:t>
            </a:r>
            <a:endParaRPr lang="en-US" dirty="0"/>
          </a:p>
        </p:txBody>
      </p:sp>
      <p:sp>
        <p:nvSpPr>
          <p:cNvPr id="3" name="Content Placeholder 2"/>
          <p:cNvSpPr>
            <a:spLocks noGrp="1"/>
          </p:cNvSpPr>
          <p:nvPr>
            <p:ph idx="1"/>
          </p:nvPr>
        </p:nvSpPr>
        <p:spPr/>
        <p:txBody>
          <a:bodyPr/>
          <a:lstStyle/>
          <a:p>
            <a:r>
              <a:rPr lang="en-US" dirty="0" smtClean="0"/>
              <a:t>The frequency of the sound matched the natural frequency of the glass, causing resonance</a:t>
            </a:r>
          </a:p>
          <a:p>
            <a:r>
              <a:rPr lang="en-US" dirty="0" smtClean="0"/>
              <a:t>The glass began to vibrate very fast due to resonance, shattering</a:t>
            </a:r>
          </a:p>
          <a:p>
            <a:r>
              <a:rPr lang="en-US" dirty="0" smtClean="0"/>
              <a:t>Note that the amplitude of the sound must be large, otherwise the vibrations won’t be large enough</a:t>
            </a:r>
            <a:endParaRPr lang="en-US" dirty="0"/>
          </a:p>
        </p:txBody>
      </p:sp>
    </p:spTree>
    <p:extLst>
      <p:ext uri="{BB962C8B-B14F-4D97-AF65-F5344CB8AC3E}">
        <p14:creationId xmlns:p14="http://schemas.microsoft.com/office/powerpoint/2010/main" val="176090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a different frequency was played?</a:t>
            </a:r>
            <a:endParaRPr lang="en-US" dirty="0"/>
          </a:p>
        </p:txBody>
      </p:sp>
      <p:sp>
        <p:nvSpPr>
          <p:cNvPr id="3" name="Content Placeholder 2"/>
          <p:cNvSpPr>
            <a:spLocks noGrp="1"/>
          </p:cNvSpPr>
          <p:nvPr>
            <p:ph idx="1"/>
          </p:nvPr>
        </p:nvSpPr>
        <p:spPr/>
        <p:txBody>
          <a:bodyPr/>
          <a:lstStyle/>
          <a:p>
            <a:r>
              <a:rPr lang="en-US" dirty="0" smtClean="0"/>
              <a:t>The glass would still vibrate but only a little</a:t>
            </a:r>
          </a:p>
          <a:p>
            <a:r>
              <a:rPr lang="en-US" dirty="0" smtClean="0"/>
              <a:t>Resonance is special because vibrations are LARGE when the frequencies match</a:t>
            </a:r>
          </a:p>
        </p:txBody>
      </p:sp>
    </p:spTree>
    <p:extLst>
      <p:ext uri="{BB962C8B-B14F-4D97-AF65-F5344CB8AC3E}">
        <p14:creationId xmlns:p14="http://schemas.microsoft.com/office/powerpoint/2010/main" val="224051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Helmholtz Resonators</a:t>
            </a:r>
            <a:endParaRPr lang="en-US" dirty="0"/>
          </a:p>
        </p:txBody>
      </p:sp>
      <p:sp>
        <p:nvSpPr>
          <p:cNvPr id="3" name="Content Placeholder 2"/>
          <p:cNvSpPr>
            <a:spLocks noGrp="1"/>
          </p:cNvSpPr>
          <p:nvPr>
            <p:ph idx="1"/>
          </p:nvPr>
        </p:nvSpPr>
        <p:spPr/>
        <p:txBody>
          <a:bodyPr/>
          <a:lstStyle/>
          <a:p>
            <a:r>
              <a:rPr lang="en-US" dirty="0" smtClean="0"/>
              <a:t>Helmholtz resonator: a container with an opening such as a bottle </a:t>
            </a:r>
          </a:p>
          <a:p>
            <a:r>
              <a:rPr lang="en-US" dirty="0" smtClean="0"/>
              <a:t>Blowing across a </a:t>
            </a:r>
            <a:r>
              <a:rPr lang="en-US" dirty="0" err="1" smtClean="0"/>
              <a:t>helmholtz</a:t>
            </a:r>
            <a:r>
              <a:rPr lang="en-US" dirty="0" smtClean="0"/>
              <a:t> resonator results in an audible sound </a:t>
            </a:r>
            <a:endParaRPr lang="en-US" dirty="0"/>
          </a:p>
          <a:p>
            <a:r>
              <a:rPr lang="en-US" dirty="0" smtClean="0">
                <a:hlinkClick r:id="rId2"/>
              </a:rPr>
              <a:t>https://www.youtube.com/watch?v=LvDFj1B3ZgA</a:t>
            </a:r>
            <a:endParaRPr lang="en-US" dirty="0" smtClean="0"/>
          </a:p>
        </p:txBody>
      </p:sp>
    </p:spTree>
    <p:extLst>
      <p:ext uri="{BB962C8B-B14F-4D97-AF65-F5344CB8AC3E}">
        <p14:creationId xmlns:p14="http://schemas.microsoft.com/office/powerpoint/2010/main" val="77216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different frequencies?</a:t>
            </a:r>
            <a:endParaRPr lang="en-US" dirty="0"/>
          </a:p>
        </p:txBody>
      </p:sp>
      <p:sp>
        <p:nvSpPr>
          <p:cNvPr id="3" name="Content Placeholder 2"/>
          <p:cNvSpPr>
            <a:spLocks noGrp="1"/>
          </p:cNvSpPr>
          <p:nvPr>
            <p:ph idx="1"/>
          </p:nvPr>
        </p:nvSpPr>
        <p:spPr/>
        <p:txBody>
          <a:bodyPr/>
          <a:lstStyle/>
          <a:p>
            <a:r>
              <a:rPr lang="en-US" dirty="0" smtClean="0"/>
              <a:t>The frequency of the sound depends on the size and shape of the bottle </a:t>
            </a:r>
          </a:p>
          <a:p>
            <a:r>
              <a:rPr lang="en-US" dirty="0" smtClean="0"/>
              <a:t>Bigger opening gives a higher frequency</a:t>
            </a:r>
          </a:p>
          <a:p>
            <a:r>
              <a:rPr lang="en-US" dirty="0"/>
              <a:t>B</a:t>
            </a:r>
            <a:r>
              <a:rPr lang="en-US" dirty="0" smtClean="0"/>
              <a:t>igger volume gives a lower frequency</a:t>
            </a:r>
          </a:p>
          <a:p>
            <a:r>
              <a:rPr lang="en-US" dirty="0" smtClean="0"/>
              <a:t>Longer length gives a lower frequency </a:t>
            </a:r>
            <a:endParaRPr lang="en-US" dirty="0"/>
          </a:p>
        </p:txBody>
      </p:sp>
    </p:spTree>
    <p:extLst>
      <p:ext uri="{BB962C8B-B14F-4D97-AF65-F5344CB8AC3E}">
        <p14:creationId xmlns:p14="http://schemas.microsoft.com/office/powerpoint/2010/main" val="282678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hear sound when blowing across a bottle?</a:t>
            </a:r>
            <a:endParaRPr lang="en-US" dirty="0"/>
          </a:p>
        </p:txBody>
      </p:sp>
      <p:sp>
        <p:nvSpPr>
          <p:cNvPr id="3" name="Content Placeholder 2"/>
          <p:cNvSpPr>
            <a:spLocks noGrp="1"/>
          </p:cNvSpPr>
          <p:nvPr>
            <p:ph idx="1"/>
          </p:nvPr>
        </p:nvSpPr>
        <p:spPr/>
        <p:txBody>
          <a:bodyPr/>
          <a:lstStyle/>
          <a:p>
            <a:r>
              <a:rPr lang="en-US" dirty="0" smtClean="0"/>
              <a:t>The air inside the bottle acts like a spring</a:t>
            </a:r>
          </a:p>
          <a:p>
            <a:r>
              <a:rPr lang="en-US" dirty="0" smtClean="0">
                <a:hlinkClick r:id="rId3"/>
              </a:rPr>
              <a:t>https://www.youtube.com/watch?v=PZVeJ2rh6ts</a:t>
            </a:r>
            <a:endParaRPr lang="en-US" dirty="0"/>
          </a:p>
          <a:p>
            <a:r>
              <a:rPr lang="en-US" dirty="0" smtClean="0"/>
              <a:t>The space inside the bottle allows the air to move up and down like a spring</a:t>
            </a:r>
          </a:p>
          <a:p>
            <a:r>
              <a:rPr lang="en-US" dirty="0" smtClean="0"/>
              <a:t>This up and down vibration results in sound!</a:t>
            </a:r>
          </a:p>
          <a:p>
            <a:endParaRPr lang="en-US" dirty="0"/>
          </a:p>
        </p:txBody>
      </p:sp>
    </p:spTree>
    <p:extLst>
      <p:ext uri="{BB962C8B-B14F-4D97-AF65-F5344CB8AC3E}">
        <p14:creationId xmlns:p14="http://schemas.microsoft.com/office/powerpoint/2010/main" val="86821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r>
              <a:rPr lang="en-US" dirty="0"/>
              <a:t>T</a:t>
            </a:r>
            <a:r>
              <a:rPr lang="en-US" dirty="0" smtClean="0"/>
              <a:t>wo pop bottles (</a:t>
            </a:r>
            <a:r>
              <a:rPr lang="en-US" dirty="0" err="1" smtClean="0"/>
              <a:t>helmholtz</a:t>
            </a:r>
            <a:r>
              <a:rPr lang="en-US" dirty="0" smtClean="0"/>
              <a:t> resonator) attached to the ends of a stick</a:t>
            </a:r>
          </a:p>
          <a:p>
            <a:r>
              <a:rPr lang="en-US" dirty="0" smtClean="0"/>
              <a:t> These bottles are held over a large speaker</a:t>
            </a:r>
          </a:p>
          <a:p>
            <a:r>
              <a:rPr lang="en-US" dirty="0" smtClean="0"/>
              <a:t>What will happen if I play a sound that matches the bottle’s frequency? </a:t>
            </a:r>
          </a:p>
          <a:p>
            <a:r>
              <a:rPr lang="en-US" dirty="0" smtClean="0"/>
              <a:t>Make sure you’re wearing ear protection!</a:t>
            </a:r>
            <a:endParaRPr lang="en-US" dirty="0"/>
          </a:p>
        </p:txBody>
      </p:sp>
    </p:spTree>
    <p:extLst>
      <p:ext uri="{BB962C8B-B14F-4D97-AF65-F5344CB8AC3E}">
        <p14:creationId xmlns:p14="http://schemas.microsoft.com/office/powerpoint/2010/main" val="123449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sound?</a:t>
            </a:r>
            <a:endParaRPr lang="en-US" dirty="0"/>
          </a:p>
        </p:txBody>
      </p:sp>
      <p:sp>
        <p:nvSpPr>
          <p:cNvPr id="3" name="Content Placeholder 2"/>
          <p:cNvSpPr>
            <a:spLocks noGrp="1"/>
          </p:cNvSpPr>
          <p:nvPr>
            <p:ph idx="1"/>
          </p:nvPr>
        </p:nvSpPr>
        <p:spPr/>
        <p:txBody>
          <a:bodyPr/>
          <a:lstStyle/>
          <a:p>
            <a:r>
              <a:rPr lang="en-US" dirty="0" smtClean="0"/>
              <a:t>Sound is a form of energy</a:t>
            </a:r>
          </a:p>
          <a:p>
            <a:r>
              <a:rPr lang="en-US" dirty="0" smtClean="0"/>
              <a:t>Sound is produced from vibrations</a:t>
            </a:r>
          </a:p>
          <a:p>
            <a:r>
              <a:rPr lang="en-US" dirty="0" smtClean="0"/>
              <a:t>These vibrations create sound waves</a:t>
            </a:r>
            <a:endParaRPr lang="en-US" dirty="0"/>
          </a:p>
        </p:txBody>
      </p:sp>
    </p:spTree>
    <p:extLst>
      <p:ext uri="{BB962C8B-B14F-4D97-AF65-F5344CB8AC3E}">
        <p14:creationId xmlns:p14="http://schemas.microsoft.com/office/powerpoint/2010/main" val="2463651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if I play a different frequency?</a:t>
            </a:r>
          </a:p>
          <a:p>
            <a:r>
              <a:rPr lang="en-US" dirty="0" smtClean="0"/>
              <a:t>What if I decrease the amplitude of the sound?</a:t>
            </a:r>
          </a:p>
          <a:p>
            <a:r>
              <a:rPr lang="en-US" dirty="0" smtClean="0"/>
              <a:t>What causes it to spin in that direction?</a:t>
            </a:r>
          </a:p>
          <a:p>
            <a:pPr marL="0" indent="0">
              <a:buNone/>
            </a:pPr>
            <a:endParaRPr lang="en-US" dirty="0" smtClean="0"/>
          </a:p>
        </p:txBody>
      </p:sp>
    </p:spTree>
    <p:extLst>
      <p:ext uri="{BB962C8B-B14F-4D97-AF65-F5344CB8AC3E}">
        <p14:creationId xmlns:p14="http://schemas.microsoft.com/office/powerpoint/2010/main" val="1789374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 spin?</a:t>
            </a:r>
            <a:endParaRPr lang="en-US" dirty="0"/>
          </a:p>
        </p:txBody>
      </p:sp>
      <p:sp>
        <p:nvSpPr>
          <p:cNvPr id="3" name="Content Placeholder 2"/>
          <p:cNvSpPr>
            <a:spLocks noGrp="1"/>
          </p:cNvSpPr>
          <p:nvPr>
            <p:ph idx="1"/>
          </p:nvPr>
        </p:nvSpPr>
        <p:spPr/>
        <p:txBody>
          <a:bodyPr/>
          <a:lstStyle/>
          <a:p>
            <a:r>
              <a:rPr lang="en-US" dirty="0" smtClean="0"/>
              <a:t>The vibrating air rushes out of the bottles, causing them to move forward</a:t>
            </a:r>
          </a:p>
          <a:p>
            <a:r>
              <a:rPr lang="en-US" dirty="0" smtClean="0"/>
              <a:t>This is similar to air leaving a balloon </a:t>
            </a:r>
            <a:r>
              <a:rPr lang="mr-IN" dirty="0" smtClean="0"/>
              <a:t>–</a:t>
            </a:r>
            <a:r>
              <a:rPr lang="en-US" dirty="0" smtClean="0"/>
              <a:t> the balloon propels forward!</a:t>
            </a:r>
            <a:endParaRPr lang="en-US" dirty="0"/>
          </a:p>
        </p:txBody>
      </p:sp>
    </p:spTree>
    <p:extLst>
      <p:ext uri="{BB962C8B-B14F-4D97-AF65-F5344CB8AC3E}">
        <p14:creationId xmlns:p14="http://schemas.microsoft.com/office/powerpoint/2010/main" val="204371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(difficult) Question</a:t>
            </a:r>
            <a:endParaRPr lang="en-US" dirty="0"/>
          </a:p>
        </p:txBody>
      </p:sp>
      <p:sp>
        <p:nvSpPr>
          <p:cNvPr id="3" name="Content Placeholder 2"/>
          <p:cNvSpPr>
            <a:spLocks noGrp="1"/>
          </p:cNvSpPr>
          <p:nvPr>
            <p:ph idx="1"/>
          </p:nvPr>
        </p:nvSpPr>
        <p:spPr/>
        <p:txBody>
          <a:bodyPr/>
          <a:lstStyle/>
          <a:p>
            <a:r>
              <a:rPr lang="en-US" dirty="0" smtClean="0"/>
              <a:t>If the air is moving back and forth inside the bottles, why do they move at all?</a:t>
            </a:r>
            <a:endParaRPr lang="en-US" dirty="0"/>
          </a:p>
          <a:p>
            <a:pPr marL="0" indent="0">
              <a:buNone/>
            </a:pPr>
            <a:endParaRPr lang="en-US" dirty="0" smtClean="0"/>
          </a:p>
        </p:txBody>
      </p:sp>
    </p:spTree>
    <p:extLst>
      <p:ext uri="{BB962C8B-B14F-4D97-AF65-F5344CB8AC3E}">
        <p14:creationId xmlns:p14="http://schemas.microsoft.com/office/powerpoint/2010/main" val="405271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normAutofit/>
          </a:bodyPr>
          <a:lstStyle/>
          <a:p>
            <a:r>
              <a:rPr lang="en-US" dirty="0" smtClean="0"/>
              <a:t>Air moves outside the bottle in a more “orderly” way</a:t>
            </a:r>
          </a:p>
          <a:p>
            <a:r>
              <a:rPr lang="en-US" dirty="0" smtClean="0"/>
              <a:t>When it enters the bottle, it enters from all different directions</a:t>
            </a:r>
          </a:p>
          <a:p>
            <a:pPr defTabSz="457200">
              <a:spcBef>
                <a:spcPts val="0"/>
              </a:spcBef>
              <a:buClrTx/>
              <a:buSzTx/>
              <a:defRPr/>
            </a:pPr>
            <a:r>
              <a:rPr lang="en-US" dirty="0" smtClean="0"/>
              <a:t>Demonstration: </a:t>
            </a:r>
            <a:r>
              <a:rPr lang="en-US" dirty="0">
                <a:hlinkClick r:id="rId3"/>
              </a:rPr>
              <a:t>https://www.youtube.com/watch?v=699WO7smx_U</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42150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(cont’d)</a:t>
            </a:r>
            <a:endParaRPr lang="en-US" dirty="0"/>
          </a:p>
        </p:txBody>
      </p:sp>
      <p:sp>
        <p:nvSpPr>
          <p:cNvPr id="3" name="Content Placeholder 2"/>
          <p:cNvSpPr>
            <a:spLocks noGrp="1"/>
          </p:cNvSpPr>
          <p:nvPr>
            <p:ph idx="1"/>
          </p:nvPr>
        </p:nvSpPr>
        <p:spPr>
          <a:xfrm>
            <a:off x="457200" y="1600200"/>
            <a:ext cx="8100531" cy="2127299"/>
          </a:xfrm>
        </p:spPr>
        <p:txBody>
          <a:bodyPr/>
          <a:lstStyle/>
          <a:p>
            <a:r>
              <a:rPr lang="en-US" dirty="0" smtClean="0"/>
              <a:t>Air leaving the straw:</a:t>
            </a:r>
          </a:p>
          <a:p>
            <a:pPr marL="0" indent="0">
              <a:buNone/>
            </a:pPr>
            <a:endParaRPr lang="en-US" dirty="0"/>
          </a:p>
        </p:txBody>
      </p:sp>
      <p:pic>
        <p:nvPicPr>
          <p:cNvPr id="4" name="Picture 3" descr="Screen Shot 2018-03-12 at 1.28.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26" y="2178099"/>
            <a:ext cx="5294486" cy="1239784"/>
          </a:xfrm>
          <a:prstGeom prst="rect">
            <a:avLst/>
          </a:prstGeom>
        </p:spPr>
      </p:pic>
      <p:pic>
        <p:nvPicPr>
          <p:cNvPr id="6" name="Picture 5" descr="Screen Shot 2018-03-12 at 1.28.2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41342"/>
            <a:ext cx="5758068" cy="3123527"/>
          </a:xfrm>
          <a:prstGeom prst="rect">
            <a:avLst/>
          </a:prstGeom>
        </p:spPr>
      </p:pic>
      <p:sp>
        <p:nvSpPr>
          <p:cNvPr id="5" name="TextBox 4"/>
          <p:cNvSpPr txBox="1"/>
          <p:nvPr/>
        </p:nvSpPr>
        <p:spPr>
          <a:xfrm>
            <a:off x="457200" y="3727499"/>
            <a:ext cx="4103075" cy="1077218"/>
          </a:xfrm>
          <a:prstGeom prst="rect">
            <a:avLst/>
          </a:prstGeom>
          <a:solidFill>
            <a:schemeClr val="bg1"/>
          </a:solidFill>
        </p:spPr>
        <p:txBody>
          <a:bodyPr wrap="square" rtlCol="0">
            <a:spAutoFit/>
          </a:bodyPr>
          <a:lstStyle/>
          <a:p>
            <a:pPr marL="285750" indent="-285750">
              <a:buFont typeface="Arial"/>
              <a:buChar char="•"/>
            </a:pPr>
            <a:r>
              <a:rPr lang="en-US" sz="3200" dirty="0" smtClean="0"/>
              <a:t>Air entering the straw:</a:t>
            </a:r>
            <a:endParaRPr lang="en-US" sz="3200" dirty="0"/>
          </a:p>
        </p:txBody>
      </p:sp>
    </p:spTree>
    <p:extLst>
      <p:ext uri="{BB962C8B-B14F-4D97-AF65-F5344CB8AC3E}">
        <p14:creationId xmlns:p14="http://schemas.microsoft.com/office/powerpoint/2010/main" val="112586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156"/>
            <a:ext cx="8229600" cy="1143000"/>
          </a:xfrm>
        </p:spPr>
        <p:txBody>
          <a:bodyPr/>
          <a:lstStyle/>
          <a:p>
            <a:r>
              <a:rPr lang="en-US" dirty="0" smtClean="0"/>
              <a:t>Any questions?</a:t>
            </a:r>
            <a:endParaRPr lang="en-US" dirty="0"/>
          </a:p>
        </p:txBody>
      </p:sp>
    </p:spTree>
    <p:extLst>
      <p:ext uri="{BB962C8B-B14F-4D97-AF65-F5344CB8AC3E}">
        <p14:creationId xmlns:p14="http://schemas.microsoft.com/office/powerpoint/2010/main" val="264146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156"/>
            <a:ext cx="8229600" cy="1143000"/>
          </a:xfrm>
        </p:spPr>
        <p:txBody>
          <a:bodyPr/>
          <a:lstStyle/>
          <a:p>
            <a:r>
              <a:rPr lang="en-US" dirty="0" smtClean="0"/>
              <a:t>Thank you </a:t>
            </a:r>
            <a:r>
              <a:rPr lang="en-US" dirty="0" smtClean="0">
                <a:sym typeface="Wingdings"/>
              </a:rPr>
              <a:t></a:t>
            </a:r>
            <a:endParaRPr lang="en-US" dirty="0"/>
          </a:p>
        </p:txBody>
      </p:sp>
    </p:spTree>
    <p:extLst>
      <p:ext uri="{BB962C8B-B14F-4D97-AF65-F5344CB8AC3E}">
        <p14:creationId xmlns:p14="http://schemas.microsoft.com/office/powerpoint/2010/main" val="250113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vibrations?</a:t>
            </a:r>
            <a:endParaRPr lang="en-US" dirty="0"/>
          </a:p>
        </p:txBody>
      </p:sp>
      <p:sp>
        <p:nvSpPr>
          <p:cNvPr id="3" name="Content Placeholder 2"/>
          <p:cNvSpPr>
            <a:spLocks noGrp="1"/>
          </p:cNvSpPr>
          <p:nvPr>
            <p:ph idx="1"/>
          </p:nvPr>
        </p:nvSpPr>
        <p:spPr/>
        <p:txBody>
          <a:bodyPr/>
          <a:lstStyle/>
          <a:p>
            <a:r>
              <a:rPr lang="en-US" dirty="0" smtClean="0"/>
              <a:t>Vibrations are the result of an object vibrating back and forth quickly</a:t>
            </a:r>
          </a:p>
          <a:p>
            <a:r>
              <a:rPr lang="en-US" dirty="0" smtClean="0"/>
              <a:t>How do guitar strings make sound? Vibrations! </a:t>
            </a:r>
          </a:p>
        </p:txBody>
      </p:sp>
    </p:spTree>
    <p:extLst>
      <p:ext uri="{BB962C8B-B14F-4D97-AF65-F5344CB8AC3E}">
        <p14:creationId xmlns:p14="http://schemas.microsoft.com/office/powerpoint/2010/main" val="42308581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how do we “hear” these vibrations?</a:t>
            </a:r>
            <a:endParaRPr lang="en-US" dirty="0"/>
          </a:p>
        </p:txBody>
      </p:sp>
      <p:sp>
        <p:nvSpPr>
          <p:cNvPr id="3" name="Content Placeholder 2"/>
          <p:cNvSpPr>
            <a:spLocks noGrp="1"/>
          </p:cNvSpPr>
          <p:nvPr>
            <p:ph idx="1"/>
          </p:nvPr>
        </p:nvSpPr>
        <p:spPr/>
        <p:txBody>
          <a:bodyPr/>
          <a:lstStyle/>
          <a:p>
            <a:r>
              <a:rPr lang="en-US" dirty="0" smtClean="0"/>
              <a:t>Recall that the air around us is made of small particles </a:t>
            </a:r>
          </a:p>
          <a:p>
            <a:r>
              <a:rPr lang="en-US" dirty="0" smtClean="0"/>
              <a:t>The vibrations cause the air particles to vibrate, which cause other air particles to vibrate and so on </a:t>
            </a:r>
          </a:p>
          <a:p>
            <a:r>
              <a:rPr lang="en-US" dirty="0" smtClean="0"/>
              <a:t>These vibrations reach our ear, which perceives them as sound</a:t>
            </a:r>
          </a:p>
          <a:p>
            <a:r>
              <a:rPr lang="en-US" dirty="0">
                <a:hlinkClick r:id="rId3"/>
              </a:rPr>
              <a:t>https://www.youtube.com/watch?v=3-</a:t>
            </a:r>
            <a:r>
              <a:rPr lang="en-US" dirty="0" smtClean="0">
                <a:hlinkClick r:id="rId3"/>
              </a:rPr>
              <a:t>xKZKxXuu0</a:t>
            </a:r>
            <a:endParaRPr lang="en-US" dirty="0" smtClean="0"/>
          </a:p>
          <a:p>
            <a:pPr marL="0" indent="0">
              <a:buNone/>
            </a:pPr>
            <a:endParaRPr lang="en-US" dirty="0" smtClean="0"/>
          </a:p>
        </p:txBody>
      </p:sp>
    </p:spTree>
    <p:extLst>
      <p:ext uri="{BB962C8B-B14F-4D97-AF65-F5344CB8AC3E}">
        <p14:creationId xmlns:p14="http://schemas.microsoft.com/office/powerpoint/2010/main" val="40021325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sound waves?</a:t>
            </a:r>
            <a:endParaRPr lang="en-US" dirty="0"/>
          </a:p>
        </p:txBody>
      </p:sp>
      <p:sp>
        <p:nvSpPr>
          <p:cNvPr id="3" name="Content Placeholder 2"/>
          <p:cNvSpPr>
            <a:spLocks noGrp="1"/>
          </p:cNvSpPr>
          <p:nvPr>
            <p:ph idx="1"/>
          </p:nvPr>
        </p:nvSpPr>
        <p:spPr/>
        <p:txBody>
          <a:bodyPr/>
          <a:lstStyle/>
          <a:p>
            <a:r>
              <a:rPr lang="en-US" dirty="0" smtClean="0"/>
              <a:t>Air carries sound in the form of waves </a:t>
            </a:r>
          </a:p>
          <a:p>
            <a:r>
              <a:rPr lang="en-US" dirty="0" smtClean="0"/>
              <a:t>Sound waves have two main features: amplitude and frequency </a:t>
            </a:r>
          </a:p>
          <a:p>
            <a:r>
              <a:rPr lang="en-US" dirty="0" smtClean="0"/>
              <a:t>The amplitude is the loudness of the sound</a:t>
            </a:r>
          </a:p>
          <a:p>
            <a:r>
              <a:rPr lang="en-US" dirty="0" smtClean="0"/>
              <a:t>The frequency is the pitch of the sound </a:t>
            </a:r>
          </a:p>
          <a:p>
            <a:r>
              <a:rPr lang="en-US" dirty="0">
                <a:hlinkClick r:id="rId3"/>
              </a:rPr>
              <a:t>http://www.szynalski.com/tone-generator</a:t>
            </a:r>
            <a:r>
              <a:rPr lang="en-US" dirty="0" smtClean="0">
                <a:hlinkClick r:id="rId3"/>
              </a:rPr>
              <a:t>/</a:t>
            </a:r>
            <a:endParaRPr lang="en-US" dirty="0" smtClean="0"/>
          </a:p>
        </p:txBody>
      </p:sp>
    </p:spTree>
    <p:extLst>
      <p:ext uri="{BB962C8B-B14F-4D97-AF65-F5344CB8AC3E}">
        <p14:creationId xmlns:p14="http://schemas.microsoft.com/office/powerpoint/2010/main" val="1466157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32"/>
            <a:ext cx="8336501" cy="3729026"/>
          </a:xfrm>
        </p:spPr>
        <p:txBody>
          <a:bodyPr>
            <a:normAutofit/>
          </a:bodyPr>
          <a:lstStyle/>
          <a:p>
            <a:r>
              <a:rPr lang="en-US" sz="8000" dirty="0" smtClean="0"/>
              <a:t>Quiz 1</a:t>
            </a:r>
            <a:endParaRPr lang="en-US" sz="8000" dirty="0"/>
          </a:p>
        </p:txBody>
      </p:sp>
    </p:spTree>
    <p:extLst>
      <p:ext uri="{BB962C8B-B14F-4D97-AF65-F5344CB8AC3E}">
        <p14:creationId xmlns:p14="http://schemas.microsoft.com/office/powerpoint/2010/main" val="16823842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6581"/>
            <a:ext cx="8336501" cy="3729026"/>
          </a:xfrm>
        </p:spPr>
        <p:txBody>
          <a:bodyPr>
            <a:normAutofit/>
          </a:bodyPr>
          <a:lstStyle/>
          <a:p>
            <a:r>
              <a:rPr lang="en-US" sz="8000" dirty="0" smtClean="0"/>
              <a:t>Quiz 2</a:t>
            </a:r>
            <a:endParaRPr lang="en-US" sz="8000" dirty="0"/>
          </a:p>
        </p:txBody>
      </p:sp>
    </p:spTree>
    <p:extLst>
      <p:ext uri="{BB962C8B-B14F-4D97-AF65-F5344CB8AC3E}">
        <p14:creationId xmlns:p14="http://schemas.microsoft.com/office/powerpoint/2010/main" val="1805341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sound waves look like?</a:t>
            </a:r>
            <a:endParaRPr lang="en-US" dirty="0"/>
          </a:p>
        </p:txBody>
      </p:sp>
      <p:sp>
        <p:nvSpPr>
          <p:cNvPr id="7" name="Content Placeholder 6"/>
          <p:cNvSpPr>
            <a:spLocks noGrp="1"/>
          </p:cNvSpPr>
          <p:nvPr>
            <p:ph idx="1"/>
          </p:nvPr>
        </p:nvSpPr>
        <p:spPr>
          <a:xfrm>
            <a:off x="457200" y="1600201"/>
            <a:ext cx="8229600" cy="926250"/>
          </a:xfrm>
        </p:spPr>
        <p:txBody>
          <a:bodyPr>
            <a:normAutofit fontScale="70000" lnSpcReduction="20000"/>
          </a:bodyPr>
          <a:lstStyle/>
          <a:p>
            <a:r>
              <a:rPr lang="en-US" sz="3800" dirty="0" smtClean="0"/>
              <a:t>Similar to ripples in a pond!</a:t>
            </a:r>
          </a:p>
          <a:p>
            <a:pPr marL="0" indent="0">
              <a:buNone/>
            </a:pPr>
            <a:r>
              <a:rPr lang="en-US" dirty="0" smtClean="0"/>
              <a:t> </a:t>
            </a:r>
          </a:p>
        </p:txBody>
      </p:sp>
      <p:pic>
        <p:nvPicPr>
          <p:cNvPr id="10" name="Picture 9" descr="XLI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85162"/>
            <a:ext cx="7687673" cy="4324316"/>
          </a:xfrm>
          <a:prstGeom prst="rect">
            <a:avLst/>
          </a:prstGeom>
        </p:spPr>
      </p:pic>
    </p:spTree>
    <p:extLst>
      <p:ext uri="{BB962C8B-B14F-4D97-AF65-F5344CB8AC3E}">
        <p14:creationId xmlns:p14="http://schemas.microsoft.com/office/powerpoint/2010/main" val="32642976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sounds have different amplitudes?</a:t>
            </a:r>
            <a:endParaRPr lang="en-US" dirty="0"/>
          </a:p>
        </p:txBody>
      </p:sp>
      <p:sp>
        <p:nvSpPr>
          <p:cNvPr id="3" name="Content Placeholder 2"/>
          <p:cNvSpPr>
            <a:spLocks noGrp="1"/>
          </p:cNvSpPr>
          <p:nvPr>
            <p:ph idx="1"/>
          </p:nvPr>
        </p:nvSpPr>
        <p:spPr/>
        <p:txBody>
          <a:bodyPr/>
          <a:lstStyle/>
          <a:p>
            <a:r>
              <a:rPr lang="en-US" dirty="0" smtClean="0"/>
              <a:t>This depends on the vibrations!</a:t>
            </a:r>
          </a:p>
          <a:p>
            <a:r>
              <a:rPr lang="en-US" dirty="0" smtClean="0"/>
              <a:t>The faster and bigger the vibrations, the louder the sound</a:t>
            </a:r>
          </a:p>
          <a:p>
            <a:r>
              <a:rPr lang="en-US" dirty="0" smtClean="0"/>
              <a:t>Try with the rubber band!</a:t>
            </a:r>
            <a:endParaRPr lang="en-US" dirty="0"/>
          </a:p>
        </p:txBody>
      </p:sp>
    </p:spTree>
    <p:extLst>
      <p:ext uri="{BB962C8B-B14F-4D97-AF65-F5344CB8AC3E}">
        <p14:creationId xmlns:p14="http://schemas.microsoft.com/office/powerpoint/2010/main" val="26145234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785</TotalTime>
  <Words>1199</Words>
  <Application>Microsoft Macintosh PowerPoint</Application>
  <PresentationFormat>On-screen Show (4:3)</PresentationFormat>
  <Paragraphs>118</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Breeze</vt:lpstr>
      <vt:lpstr>Sound and Resonance</vt:lpstr>
      <vt:lpstr>What is sound?</vt:lpstr>
      <vt:lpstr>What are vibrations?</vt:lpstr>
      <vt:lpstr>But how do we “hear” these vibrations?</vt:lpstr>
      <vt:lpstr>What are sound waves?</vt:lpstr>
      <vt:lpstr>Quiz 1</vt:lpstr>
      <vt:lpstr>Quiz 2</vt:lpstr>
      <vt:lpstr>What do sound waves look like?</vt:lpstr>
      <vt:lpstr>Why do sounds have different amplitudes?</vt:lpstr>
      <vt:lpstr>Do sound waves travel forever?</vt:lpstr>
      <vt:lpstr>Natural frequency </vt:lpstr>
      <vt:lpstr>Resonance</vt:lpstr>
      <vt:lpstr>Discussion</vt:lpstr>
      <vt:lpstr>Why it shattered</vt:lpstr>
      <vt:lpstr>What if a different frequency was played?</vt:lpstr>
      <vt:lpstr>Helmholtz Resonators</vt:lpstr>
      <vt:lpstr>Why the different frequencies?</vt:lpstr>
      <vt:lpstr>Why do we hear sound when blowing across a bottle?</vt:lpstr>
      <vt:lpstr>Demonstration</vt:lpstr>
      <vt:lpstr>Discussion</vt:lpstr>
      <vt:lpstr>What causes the spin?</vt:lpstr>
      <vt:lpstr>Bonus (difficult) Question</vt:lpstr>
      <vt:lpstr>Solution</vt:lpstr>
      <vt:lpstr>Solution (cont’d)</vt:lpstr>
      <vt:lpstr>Any questions?</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and Resonance</dc:title>
  <dc:creator>ZAEEMA ZAHID CHOUDRI</dc:creator>
  <cp:lastModifiedBy>ZAEEMA ZAHID CHOUDRI</cp:lastModifiedBy>
  <cp:revision>125</cp:revision>
  <dcterms:created xsi:type="dcterms:W3CDTF">2018-03-11T20:36:50Z</dcterms:created>
  <dcterms:modified xsi:type="dcterms:W3CDTF">2018-03-12T09:42:43Z</dcterms:modified>
</cp:coreProperties>
</file>