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28.png" ContentType="image/png"/>
  <Override PartName="/ppt/media/image1.jpeg" ContentType="image/jpeg"/>
  <Override PartName="/ppt/media/image2.png" ContentType="image/png"/>
  <Override PartName="/ppt/media/image9.png" ContentType="image/png"/>
  <Override PartName="/ppt/media/image39.png" ContentType="image/png"/>
  <Override PartName="/ppt/media/image4.gif" ContentType="image/gif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5806440"/>
            <a:ext cx="10078920" cy="17535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6368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0076040" cy="94104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6620400"/>
            <a:ext cx="10076040" cy="94104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hyperlink" Target="https://www.quickanddirtytips.com/productivity/time-management/how-to-use-driving-questions-to-shape-your-life" TargetMode="External"/><Relationship Id="rId4" Type="http://schemas.openxmlformats.org/officeDocument/2006/relationships/hyperlink" Target="https://www.oldtimecandy.com/products/starburst-tropical-roll" TargetMode="External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airandspace.si.edu/stories/editorial/first-flight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://www.dynamicscience.com.au/tester/solutions1/hydraulicus/torquework.html" TargetMode="External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s://www.khanacademy.org/science/ap-physics-1/ap-forces-newtons-laws/introduction-to-forces-and-free-body-diagrams-ap/v/types-of-forces-and-free-body-diagrams" TargetMode="External"/><Relationship Id="rId2" Type="http://schemas.openxmlformats.org/officeDocument/2006/relationships/hyperlink" Target="https://www.physicsclassroom.com/class/newtlaws/Lesson-2/The-Meaning-of-Force" TargetMode="External"/><Relationship Id="rId3" Type="http://schemas.openxmlformats.org/officeDocument/2006/relationships/hyperlink" Target="http://www.aviation-history.com/theory/force.htm" TargetMode="External"/><Relationship Id="rId4" Type="http://schemas.openxmlformats.org/officeDocument/2006/relationships/hyperlink" Target="https://wiki.mattrude.com/images/4/44/Bernoulli_Newton_Lift.pdf" TargetMode="External"/><Relationship Id="rId5" Type="http://schemas.openxmlformats.org/officeDocument/2006/relationships/hyperlink" Target="https://www.youtube.com/watch?v=kYITs3JG1eE" TargetMode="External"/><Relationship Id="rId6" Type="http://schemas.openxmlformats.org/officeDocument/2006/relationships/hyperlink" Target="https://www.teachengineering.org/lessons/view/cub_airplanes_lesson06" TargetMode="External"/><Relationship Id="rId7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hyperlink" Target="https://sites.google.com/site/controllableslopesoaring/" TargetMode="External"/><Relationship Id="rId2" Type="http://schemas.openxmlformats.org/officeDocument/2006/relationships/hyperlink" Target="https://www.instructables.com/id/Paper_Airplane_Walkalong_Glider/" TargetMode="External"/><Relationship Id="rId3" Type="http://schemas.openxmlformats.org/officeDocument/2006/relationships/hyperlink" Target="https://sciencetoymaker.org/airsurf/make-your-own-gliders/" TargetMode="External"/><Relationship Id="rId4" Type="http://schemas.openxmlformats.org/officeDocument/2006/relationships/hyperlink" Target="https://www.foldnfly.com/index.html#/1-1-1-1-1-1-1-1-2" TargetMode="External"/><Relationship Id="rId5" Type="http://schemas.openxmlformats.org/officeDocument/2006/relationships/hyperlink" Target="http://web.mit.edu/swe/www/PaperAirplanes.pdf" TargetMode="External"/><Relationship Id="rId6" Type="http://schemas.openxmlformats.org/officeDocument/2006/relationships/hyperlink" Target="https://www.grc.nasa.gov/www/k-12/airplane/guided.htm" TargetMode="External"/><Relationship Id="rId7" Type="http://schemas.openxmlformats.org/officeDocument/2006/relationships/hyperlink" Target="https://www.youtube.com/watch?v=aFO4PBolwFg" TargetMode="External"/><Relationship Id="rId8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48640" y="312696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6699"/>
                </a:solidFill>
                <a:latin typeface="Arial"/>
                <a:ea typeface="DejaVu Sans"/>
              </a:rPr>
              <a:t>The Physics of Paper Airplanes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8007840" y="5120640"/>
            <a:ext cx="140976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Guanting Li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PHYS 420C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Normal force!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A force that supports us directly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We give the ground a downwards force, and Newton’s Third Law gives us an equal and opposite force (upwards)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504000" y="2955960"/>
            <a:ext cx="90709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are some examples we can find for Newton’s Third Law?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"/>
          <p:cNvSpPr/>
          <p:nvPr/>
        </p:nvSpPr>
        <p:spPr>
          <a:xfrm>
            <a:off x="927360" y="6145920"/>
            <a:ext cx="84906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Feel free to write an example along with your own definition of Newton’s Third Law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Newton’s Third Law cont’d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For example, when you push a door, a door pushes back on you.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Hitting a stationary puck: the puck moves forward due to acceleration, and the stick receives a “push” in the opposite direction of the puck’s movement.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5760720" y="2354040"/>
            <a:ext cx="4228920" cy="422892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-384840" y="329184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Questions so far?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19080" y="5389920"/>
            <a:ext cx="1590840" cy="119304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1834560" y="7199640"/>
            <a:ext cx="7451280" cy="37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Image credit:  </a:t>
            </a:r>
            <a:r>
              <a:rPr b="0" lang="en-US" sz="10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https://www.quickanddirtytips.com/productivity/time-management/how-to-use-driving-questions-to-shape-your-life</a:t>
            </a:r>
            <a:endParaRPr b="0" lang="en-US" sz="1000" spc="-1" strike="noStrike">
              <a:latin typeface="Arial"/>
            </a:endParaRPr>
          </a:p>
          <a:p>
            <a:r>
              <a:rPr b="0" lang="en-US" sz="1000" spc="-1" strike="noStrike">
                <a:solidFill>
                  <a:srgbClr val="0000ff"/>
                </a:solidFill>
                <a:latin typeface="Arial"/>
                <a:ea typeface="DejaVu Sans"/>
              </a:rPr>
              <a:t>	</a:t>
            </a:r>
            <a:r>
              <a:rPr b="0" lang="en-US" sz="10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https://www.oldtimecandy.com/products/starburst-tropical-roll</a:t>
            </a:r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Feel the Force!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5524200" y="1463040"/>
            <a:ext cx="4259160" cy="576972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504360" y="176940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Put your hands the other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way, and try pushing 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downwards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Should feel the table…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table can only be felt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if it’s pushing back at 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you!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4000" y="3079440"/>
            <a:ext cx="90709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How can we represent this in Physics?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Free Body Diagrams!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A useful way for us to abstract our information down to just what we need</a:t>
            </a:r>
            <a:endParaRPr b="0" lang="en-US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Arial"/>
                <a:ea typeface="DejaVu Sans"/>
              </a:rPr>
              <a:t>Approximate an object with point mass</a:t>
            </a:r>
            <a:endParaRPr b="0" lang="en-US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Arial"/>
                <a:ea typeface="DejaVu Sans"/>
              </a:rPr>
              <a:t>No need for shape, color or size of object!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108960"/>
            <a:ext cx="90709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Okay, what does all of this have to do with paper airplanes?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 plane on the ground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1896840" y="2571120"/>
            <a:ext cx="6057720" cy="282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 plane on the ground FBD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896840" y="2571120"/>
            <a:ext cx="6057720" cy="2823120"/>
          </a:xfrm>
          <a:prstGeom prst="rect">
            <a:avLst/>
          </a:prstGeom>
          <a:ln>
            <a:noFill/>
          </a:ln>
        </p:spPr>
      </p:pic>
      <p:sp>
        <p:nvSpPr>
          <p:cNvPr id="128" name="Line 2"/>
          <p:cNvSpPr/>
          <p:nvPr/>
        </p:nvSpPr>
        <p:spPr>
          <a:xfrm flipV="1">
            <a:off x="5029200" y="4079520"/>
            <a:ext cx="360" cy="82296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Line 3"/>
          <p:cNvSpPr/>
          <p:nvPr/>
        </p:nvSpPr>
        <p:spPr>
          <a:xfrm flipV="1">
            <a:off x="5029200" y="3348000"/>
            <a:ext cx="360" cy="731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4"/>
          <p:cNvSpPr/>
          <p:nvPr/>
        </p:nvSpPr>
        <p:spPr>
          <a:xfrm>
            <a:off x="5120640" y="4628160"/>
            <a:ext cx="82260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5120640" y="3165480"/>
            <a:ext cx="63972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>
            <a:off x="504360" y="119340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Note that the two lines are roughly the same in length; this expresses that the magnitudes on the two forces are similar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Goals for today!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Get to know the behind-the-scenes physics action on why our paper airplanes behave the way they do</a:t>
            </a:r>
            <a:endParaRPr b="0" lang="en-US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Arial"/>
                <a:ea typeface="DejaVu Sans"/>
              </a:rPr>
              <a:t>Forces, free-body diagrams, and torque!</a:t>
            </a:r>
            <a:endParaRPr b="0" lang="en-US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Fly some paper airplanes through a launcher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Get candy while learning physics</a:t>
            </a:r>
            <a:endParaRPr b="0" lang="en-US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Arial"/>
                <a:ea typeface="DejaVu Sans"/>
              </a:rPr>
              <a:t>Starbursts/skittles regardless of answer correctness!</a:t>
            </a:r>
            <a:endParaRPr b="0" lang="en-US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Arial"/>
                <a:ea typeface="DejaVu Sans"/>
              </a:rPr>
              <a:t>Pretty sweet deal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What’s inconsistent with this diagram?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-389160" y="2571120"/>
            <a:ext cx="6057720" cy="282312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5420160" y="2473560"/>
            <a:ext cx="41803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There is no normal force! The object in the FBD would keep on accelerating towards the earth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6" name="Line 3"/>
          <p:cNvSpPr/>
          <p:nvPr/>
        </p:nvSpPr>
        <p:spPr>
          <a:xfrm flipV="1">
            <a:off x="2743200" y="4114800"/>
            <a:ext cx="360" cy="82296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4"/>
          <p:cNvSpPr/>
          <p:nvPr/>
        </p:nvSpPr>
        <p:spPr>
          <a:xfrm>
            <a:off x="2834640" y="4628160"/>
            <a:ext cx="91404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And this one?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-389160" y="2571120"/>
            <a:ext cx="6057720" cy="282312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5120640" y="2107800"/>
            <a:ext cx="445464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Normal force is here now, but in the wrong direction! Newton’s Third Law tells us that the two forces have to be equal in magnitude, and opposite in direction.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1" name="Line 3"/>
          <p:cNvSpPr/>
          <p:nvPr/>
        </p:nvSpPr>
        <p:spPr>
          <a:xfrm flipV="1">
            <a:off x="2743200" y="4114800"/>
            <a:ext cx="360" cy="82296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Line 4"/>
          <p:cNvSpPr/>
          <p:nvPr/>
        </p:nvSpPr>
        <p:spPr>
          <a:xfrm>
            <a:off x="2693880" y="4206240"/>
            <a:ext cx="360" cy="731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5"/>
          <p:cNvSpPr/>
          <p:nvPr/>
        </p:nvSpPr>
        <p:spPr>
          <a:xfrm>
            <a:off x="2834640" y="4628160"/>
            <a:ext cx="73116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2011680" y="4649400"/>
            <a:ext cx="56196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5760720" y="2354040"/>
            <a:ext cx="4228920" cy="422892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-384840" y="329184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Questions so far?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19080" y="5389920"/>
            <a:ext cx="1590840" cy="119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04000" y="212760"/>
            <a:ext cx="90709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 plane flying midair, with NO acceleration in any direction!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776600" y="2560320"/>
            <a:ext cx="6635160" cy="294804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4023360" y="6217920"/>
            <a:ext cx="173700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In-class activity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18288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Plane FBD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776600" y="2560320"/>
            <a:ext cx="6635160" cy="2948040"/>
          </a:xfrm>
          <a:prstGeom prst="rect">
            <a:avLst/>
          </a:prstGeom>
          <a:ln>
            <a:noFill/>
          </a:ln>
        </p:spPr>
      </p:pic>
      <p:sp>
        <p:nvSpPr>
          <p:cNvPr id="154" name="Line 2"/>
          <p:cNvSpPr/>
          <p:nvPr/>
        </p:nvSpPr>
        <p:spPr>
          <a:xfrm flipV="1">
            <a:off x="4663440" y="4206240"/>
            <a:ext cx="360" cy="82296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Line 3"/>
          <p:cNvSpPr/>
          <p:nvPr/>
        </p:nvSpPr>
        <p:spPr>
          <a:xfrm flipV="1">
            <a:off x="4663440" y="3474720"/>
            <a:ext cx="360" cy="731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4"/>
          <p:cNvSpPr/>
          <p:nvPr/>
        </p:nvSpPr>
        <p:spPr>
          <a:xfrm>
            <a:off x="4754880" y="4754880"/>
            <a:ext cx="73116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4768920" y="3270960"/>
            <a:ext cx="73116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Lift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8" name="Line 6"/>
          <p:cNvSpPr/>
          <p:nvPr/>
        </p:nvSpPr>
        <p:spPr>
          <a:xfrm flipH="1" flipV="1">
            <a:off x="4615560" y="4255560"/>
            <a:ext cx="822960" cy="1656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7"/>
          <p:cNvSpPr/>
          <p:nvPr/>
        </p:nvSpPr>
        <p:spPr>
          <a:xfrm flipH="1" flipV="1">
            <a:off x="3884400" y="4241160"/>
            <a:ext cx="731160" cy="144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8"/>
          <p:cNvSpPr/>
          <p:nvPr/>
        </p:nvSpPr>
        <p:spPr>
          <a:xfrm>
            <a:off x="5486400" y="3931920"/>
            <a:ext cx="10054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Drag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3108960" y="3840480"/>
            <a:ext cx="1060560" cy="5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Thrust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Paper airplane travelling in air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2011680" y="2655360"/>
            <a:ext cx="6085080" cy="219024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4023360" y="6217920"/>
            <a:ext cx="17370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In-class activity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705600" y="1166760"/>
            <a:ext cx="8869320" cy="38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(Addendum: the paper airplane isn’t travelling fast enough, so it is falling downwards)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Paper airplane travelling in air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504000" y="119340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Note the absence of force from thrust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In here, the plane is falling because it doesn’t have enough speed to generate lift.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What happens if we throw this plane again, but faster?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2011680" y="2930040"/>
            <a:ext cx="6085080" cy="2190240"/>
          </a:xfrm>
          <a:prstGeom prst="rect">
            <a:avLst/>
          </a:prstGeom>
          <a:ln>
            <a:noFill/>
          </a:ln>
        </p:spPr>
      </p:pic>
      <p:sp>
        <p:nvSpPr>
          <p:cNvPr id="170" name="Line 3"/>
          <p:cNvSpPr/>
          <p:nvPr/>
        </p:nvSpPr>
        <p:spPr>
          <a:xfrm flipV="1">
            <a:off x="3893400" y="4023360"/>
            <a:ext cx="360" cy="82296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4"/>
          <p:cNvSpPr/>
          <p:nvPr/>
        </p:nvSpPr>
        <p:spPr>
          <a:xfrm flipV="1">
            <a:off x="3893400" y="3515040"/>
            <a:ext cx="360" cy="5083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5"/>
          <p:cNvSpPr/>
          <p:nvPr/>
        </p:nvSpPr>
        <p:spPr>
          <a:xfrm>
            <a:off x="3344760" y="4537080"/>
            <a:ext cx="86112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3108960" y="3108960"/>
            <a:ext cx="91404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Lift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4" name="Line 7"/>
          <p:cNvSpPr/>
          <p:nvPr/>
        </p:nvSpPr>
        <p:spPr>
          <a:xfrm flipH="1" flipV="1">
            <a:off x="3901680" y="4044600"/>
            <a:ext cx="822960" cy="1656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8"/>
          <p:cNvSpPr/>
          <p:nvPr/>
        </p:nvSpPr>
        <p:spPr>
          <a:xfrm>
            <a:off x="5029560" y="3932280"/>
            <a:ext cx="10051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Drag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Crumpled paper ball?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1920240" y="2167920"/>
            <a:ext cx="5928840" cy="295200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4023360" y="6217920"/>
            <a:ext cx="17370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In-class activity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Crumpled paper ball?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504000" y="101052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Paper ball has little to no lift, so there is no F</a:t>
            </a:r>
            <a:r>
              <a:rPr b="0" lang="en-US" sz="3200" spc="-1" strike="noStrike" baseline="-33000">
                <a:solidFill>
                  <a:srgbClr val="0066cc"/>
                </a:solidFill>
                <a:latin typeface="Arial"/>
                <a:ea typeface="DejaVu Sans"/>
              </a:rPr>
              <a:t>Lift </a:t>
            </a: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for the ball; lots of drag however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1920240" y="2167920"/>
            <a:ext cx="5928840" cy="2952000"/>
          </a:xfrm>
          <a:prstGeom prst="rect">
            <a:avLst/>
          </a:prstGeom>
          <a:ln>
            <a:noFill/>
          </a:ln>
        </p:spPr>
      </p:pic>
      <p:sp>
        <p:nvSpPr>
          <p:cNvPr id="183" name="Line 3"/>
          <p:cNvSpPr/>
          <p:nvPr/>
        </p:nvSpPr>
        <p:spPr>
          <a:xfrm flipV="1">
            <a:off x="3480840" y="3566160"/>
            <a:ext cx="360" cy="82296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4"/>
          <p:cNvSpPr/>
          <p:nvPr/>
        </p:nvSpPr>
        <p:spPr>
          <a:xfrm>
            <a:off x="3657600" y="3988440"/>
            <a:ext cx="77472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5" name="Line 5"/>
          <p:cNvSpPr/>
          <p:nvPr/>
        </p:nvSpPr>
        <p:spPr>
          <a:xfrm flipH="1">
            <a:off x="3474720" y="3566160"/>
            <a:ext cx="2011680" cy="1404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6"/>
          <p:cNvSpPr/>
          <p:nvPr/>
        </p:nvSpPr>
        <p:spPr>
          <a:xfrm>
            <a:off x="4663440" y="3017880"/>
            <a:ext cx="10054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US" sz="2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Drag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What is FBD’s useful for?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Free Body Diagrams are good for intuition, but they also have their limitations</a:t>
            </a:r>
            <a:endParaRPr b="0" lang="en-US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Arial"/>
                <a:ea typeface="DejaVu Sans"/>
              </a:rPr>
              <a:t>Mostly useful on showing net forces, and representing objects that don’t rotate too much</a:t>
            </a:r>
            <a:endParaRPr b="0" lang="en-US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Torque can fill in more details on a plane’s trajectory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 Brief History of Airplanes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First heavier-than-air flight accomplished in 1903 by the Wright Brothers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The principle behind heavier-than-air flight involves passing air quickly enough over wings to generate </a:t>
            </a:r>
            <a:r>
              <a:rPr b="1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lift</a:t>
            </a: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 and overcome </a:t>
            </a:r>
            <a:r>
              <a:rPr b="1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gravity</a:t>
            </a: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.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5374080" y="4350600"/>
            <a:ext cx="3952080" cy="2963880"/>
          </a:xfrm>
          <a:prstGeom prst="rect">
            <a:avLst/>
          </a:prstGeom>
          <a:ln>
            <a:noFill/>
          </a:ln>
        </p:spPr>
      </p:pic>
      <p:sp>
        <p:nvSpPr>
          <p:cNvPr id="86" name="CustomShape 3"/>
          <p:cNvSpPr/>
          <p:nvPr/>
        </p:nvSpPr>
        <p:spPr>
          <a:xfrm>
            <a:off x="5509800" y="7315200"/>
            <a:ext cx="3816360" cy="23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Image credit: </a:t>
            </a:r>
            <a:r>
              <a:rPr b="0" lang="en-US" sz="10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https://airandspace.si.edu/stories/editorial/first-flight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548640" y="4869360"/>
            <a:ext cx="3428280" cy="1713960"/>
          </a:xfrm>
          <a:prstGeom prst="rect">
            <a:avLst/>
          </a:prstGeom>
          <a:ln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548640" y="6675120"/>
            <a:ext cx="3474360" cy="5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100" spc="-1" strike="noStrike">
                <a:latin typeface="Arial"/>
              </a:rPr>
              <a:t>Image Credit:: https://en.wikipedia.org/wiki/Lift_(force)#/media/File:Karman_trefftz.gif </a:t>
            </a:r>
            <a:endParaRPr b="0" lang="en-US" sz="11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What is torque?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A force that is not applied directly on the center of mass, will result in torque</a:t>
            </a:r>
            <a:endParaRPr b="0" lang="en-US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Arial"/>
                <a:ea typeface="DejaVu Sans"/>
              </a:rPr>
              <a:t>Torque makes an object turn faster in one direction (clockwise/counterclockwise)!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3200400" y="7040880"/>
            <a:ext cx="3898800" cy="37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1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1"/>
              </a:rPr>
              <a:t>http://www.dynamicscience.com.au/tester/solutions1/hydraulicus/torquework.html</a:t>
            </a:r>
            <a:endParaRPr b="0" lang="en-US" sz="1100" spc="-1" strike="noStrike"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3017520" y="3989520"/>
            <a:ext cx="4228560" cy="295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5760720" y="2354040"/>
            <a:ext cx="4228920" cy="422892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-384840" y="329184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Questions so far?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19080" y="5389920"/>
            <a:ext cx="1590840" cy="119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4000" y="338616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Video and analysis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Apparatus!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rcRect l="0" t="46356" r="7547" b="6842"/>
          <a:stretch/>
        </p:blipFill>
        <p:spPr>
          <a:xfrm>
            <a:off x="166320" y="1277280"/>
            <a:ext cx="5470920" cy="369288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6063480" y="1811880"/>
            <a:ext cx="350748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6675120" y="1737360"/>
            <a:ext cx="1561320" cy="272340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3"/>
          <a:stretch/>
        </p:blipFill>
        <p:spPr>
          <a:xfrm>
            <a:off x="5029200" y="4663440"/>
            <a:ext cx="4889880" cy="2364840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6217920" y="7132320"/>
            <a:ext cx="2268360" cy="24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100" spc="-1" strike="noStrike">
                <a:latin typeface="Arial"/>
              </a:rPr>
              <a:t>Source: youtube.com/beginnerlife</a:t>
            </a:r>
            <a:endParaRPr b="0" lang="en-US" sz="1100" spc="-1" strike="noStrike"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Inspiration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1097280" y="1463040"/>
            <a:ext cx="7590600" cy="3999960"/>
          </a:xfrm>
          <a:prstGeom prst="rect">
            <a:avLst/>
          </a:prstGeom>
          <a:ln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3291840" y="5577840"/>
            <a:ext cx="3565800" cy="24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100" spc="-1" strike="noStrike">
                <a:latin typeface="Arial"/>
              </a:rPr>
              <a:t>FYI: https://www.youtube.com/watch?v=kYITs3JG1eE</a:t>
            </a:r>
            <a:endParaRPr b="0" lang="en-US" sz="1100" spc="-1" strike="noStrike"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Design of motor rails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182880" y="1280160"/>
            <a:ext cx="9371880" cy="4095000"/>
          </a:xfrm>
          <a:prstGeom prst="rect">
            <a:avLst/>
          </a:prstGeom>
          <a:ln>
            <a:noFill/>
          </a:ln>
        </p:spPr>
      </p:pic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6492240" y="4950720"/>
            <a:ext cx="3558600" cy="190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Figuring out the motor’s housing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91440" y="1005840"/>
            <a:ext cx="3148560" cy="2011320"/>
          </a:xfrm>
          <a:prstGeom prst="rect">
            <a:avLst/>
          </a:prstGeom>
          <a:ln>
            <a:noFill/>
          </a:ln>
        </p:spPr>
      </p:pic>
      <p:pic>
        <p:nvPicPr>
          <p:cNvPr id="213" name="" descr=""/>
          <p:cNvPicPr/>
          <p:nvPr/>
        </p:nvPicPr>
        <p:blipFill>
          <a:blip r:embed="rId2"/>
          <a:stretch/>
        </p:blipFill>
        <p:spPr>
          <a:xfrm>
            <a:off x="3374280" y="938520"/>
            <a:ext cx="2751840" cy="2542320"/>
          </a:xfrm>
          <a:prstGeom prst="rect">
            <a:avLst/>
          </a:prstGeom>
          <a:ln>
            <a:noFill/>
          </a:ln>
        </p:spPr>
      </p:pic>
      <p:pic>
        <p:nvPicPr>
          <p:cNvPr id="214" name="" descr=""/>
          <p:cNvPicPr/>
          <p:nvPr/>
        </p:nvPicPr>
        <p:blipFill>
          <a:blip r:embed="rId3"/>
          <a:stretch/>
        </p:blipFill>
        <p:spPr>
          <a:xfrm>
            <a:off x="6342840" y="1005840"/>
            <a:ext cx="3737520" cy="210168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4"/>
          <a:stretch/>
        </p:blipFill>
        <p:spPr>
          <a:xfrm>
            <a:off x="-153360" y="3688200"/>
            <a:ext cx="3809160" cy="276156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5"/>
          <a:stretch/>
        </p:blipFill>
        <p:spPr>
          <a:xfrm>
            <a:off x="3383280" y="3764520"/>
            <a:ext cx="3018600" cy="268524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6"/>
          <a:stretch/>
        </p:blipFill>
        <p:spPr>
          <a:xfrm>
            <a:off x="6675120" y="3165840"/>
            <a:ext cx="3327480" cy="439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Creating the airplane guiding rails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274320" y="1165320"/>
            <a:ext cx="6794280" cy="2217600"/>
          </a:xfrm>
          <a:prstGeom prst="rect">
            <a:avLst/>
          </a:prstGeom>
          <a:ln>
            <a:noFill/>
          </a:ln>
        </p:spPr>
      </p:pic>
      <p:pic>
        <p:nvPicPr>
          <p:cNvPr id="220" name="" descr=""/>
          <p:cNvPicPr/>
          <p:nvPr/>
        </p:nvPicPr>
        <p:blipFill>
          <a:blip r:embed="rId2"/>
          <a:stretch/>
        </p:blipFill>
        <p:spPr>
          <a:xfrm>
            <a:off x="91440" y="3566160"/>
            <a:ext cx="7457400" cy="373320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3"/>
          <a:stretch/>
        </p:blipFill>
        <p:spPr>
          <a:xfrm>
            <a:off x="7315200" y="1471320"/>
            <a:ext cx="2706480" cy="264312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4"/>
          <a:stretch/>
        </p:blipFill>
        <p:spPr>
          <a:xfrm>
            <a:off x="7315200" y="4297680"/>
            <a:ext cx="2657880" cy="265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Creating the rest of the project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89640" y="1018440"/>
            <a:ext cx="4756320" cy="3553200"/>
          </a:xfrm>
          <a:prstGeom prst="rect">
            <a:avLst/>
          </a:prstGeom>
          <a:ln>
            <a:noFill/>
          </a:ln>
        </p:spPr>
      </p:pic>
      <p:pic>
        <p:nvPicPr>
          <p:cNvPr id="225" name="" descr=""/>
          <p:cNvPicPr/>
          <p:nvPr/>
        </p:nvPicPr>
        <p:blipFill>
          <a:blip r:embed="rId2"/>
          <a:stretch/>
        </p:blipFill>
        <p:spPr>
          <a:xfrm>
            <a:off x="5037120" y="1019880"/>
            <a:ext cx="4655160" cy="3460320"/>
          </a:xfrm>
          <a:prstGeom prst="rect">
            <a:avLst/>
          </a:prstGeom>
          <a:ln>
            <a:noFill/>
          </a:ln>
        </p:spPr>
      </p:pic>
      <p:pic>
        <p:nvPicPr>
          <p:cNvPr id="226" name="" descr=""/>
          <p:cNvPicPr/>
          <p:nvPr/>
        </p:nvPicPr>
        <p:blipFill>
          <a:blip r:embed="rId3"/>
          <a:stretch/>
        </p:blipFill>
        <p:spPr>
          <a:xfrm>
            <a:off x="7223760" y="3818520"/>
            <a:ext cx="2820240" cy="374076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4"/>
          <a:stretch/>
        </p:blipFill>
        <p:spPr>
          <a:xfrm>
            <a:off x="91440" y="4679640"/>
            <a:ext cx="1494360" cy="147312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5"/>
          <a:stretch/>
        </p:blipFill>
        <p:spPr>
          <a:xfrm>
            <a:off x="1666080" y="4663440"/>
            <a:ext cx="2448360" cy="153180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6"/>
          <a:stretch/>
        </p:blipFill>
        <p:spPr>
          <a:xfrm>
            <a:off x="4196160" y="4663440"/>
            <a:ext cx="2295720" cy="1526760"/>
          </a:xfrm>
          <a:prstGeom prst="rect">
            <a:avLst/>
          </a:prstGeom>
          <a:ln>
            <a:noFill/>
          </a:ln>
        </p:spPr>
      </p:pic>
      <p:pic>
        <p:nvPicPr>
          <p:cNvPr id="230" name="" descr=""/>
          <p:cNvPicPr/>
          <p:nvPr/>
        </p:nvPicPr>
        <p:blipFill>
          <a:blip r:embed="rId7"/>
          <a:stretch/>
        </p:blipFill>
        <p:spPr>
          <a:xfrm>
            <a:off x="85680" y="6255000"/>
            <a:ext cx="2199960" cy="1304280"/>
          </a:xfrm>
          <a:prstGeom prst="rect">
            <a:avLst/>
          </a:prstGeom>
          <a:ln>
            <a:noFill/>
          </a:ln>
        </p:spPr>
      </p:pic>
      <p:pic>
        <p:nvPicPr>
          <p:cNvPr id="231" name="" descr=""/>
          <p:cNvPicPr/>
          <p:nvPr/>
        </p:nvPicPr>
        <p:blipFill>
          <a:blip r:embed="rId8"/>
          <a:stretch/>
        </p:blipFill>
        <p:spPr>
          <a:xfrm>
            <a:off x="3714480" y="6231600"/>
            <a:ext cx="1027080" cy="1305000"/>
          </a:xfrm>
          <a:prstGeom prst="rect">
            <a:avLst/>
          </a:prstGeom>
          <a:ln>
            <a:noFill/>
          </a:ln>
        </p:spPr>
      </p:pic>
      <p:pic>
        <p:nvPicPr>
          <p:cNvPr id="232" name="" descr=""/>
          <p:cNvPicPr/>
          <p:nvPr/>
        </p:nvPicPr>
        <p:blipFill>
          <a:blip r:embed="rId9"/>
          <a:stretch/>
        </p:blipFill>
        <p:spPr>
          <a:xfrm>
            <a:off x="4741920" y="6264000"/>
            <a:ext cx="1096920" cy="129528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10"/>
          <a:stretch/>
        </p:blipFill>
        <p:spPr>
          <a:xfrm>
            <a:off x="2332080" y="6309360"/>
            <a:ext cx="1382040" cy="1227240"/>
          </a:xfrm>
          <a:prstGeom prst="rect">
            <a:avLst/>
          </a:prstGeom>
          <a:ln>
            <a:noFill/>
          </a:ln>
        </p:spPr>
      </p:pic>
      <p:pic>
        <p:nvPicPr>
          <p:cNvPr id="234" name="" descr=""/>
          <p:cNvPicPr/>
          <p:nvPr/>
        </p:nvPicPr>
        <p:blipFill>
          <a:blip r:embed="rId11"/>
          <a:stretch/>
        </p:blipFill>
        <p:spPr>
          <a:xfrm>
            <a:off x="5760720" y="6290280"/>
            <a:ext cx="1645560" cy="126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48640" y="28375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Let’s make some planes!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Airplane history cont’d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Airplane designs really improved over the years, but the main theme behind these improvements are usually better engines for </a:t>
            </a:r>
            <a:r>
              <a:rPr b="1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thrust</a:t>
            </a: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 and reduced </a:t>
            </a:r>
            <a:r>
              <a:rPr b="1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drag</a:t>
            </a: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 for less energy waste / better performance.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References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1"/>
              </a:rPr>
              <a:t>https://www.khanacademy.org/science/ap-physics-1/ap-forces-newtons-laws/introduction-to-forces-and-free-body-diagrams-ap/v/types-of-forces-and-free-body-diagrams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https://www.physicsclassroom.com/class/newtlaws/Lesson-2/The-Meaning-of-Force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http://www.aviation-history.com/theory/force.htm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4"/>
              </a:rPr>
              <a:t>https://wiki.mattrude.com/images/4/44/Bernoulli_Newton_Lift.pdf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5"/>
              </a:rPr>
              <a:t>https://www.youtube.com/watch?v=kYITs3JG1eE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6"/>
              </a:rPr>
              <a:t>https://www.teachengineering.org/lessons/view/cub_airplanes_lesson06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Further Reading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latin typeface="Arial"/>
                <a:ea typeface="DejaVu Sans"/>
              </a:rPr>
              <a:t>Below are some links that might interest those who enjoy flying paper airplanes: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latin typeface="Arial"/>
                <a:ea typeface="DejaVu Sans"/>
              </a:rPr>
              <a:t>Walkalong gliders! Quite fascinating to see</a:t>
            </a:r>
            <a:endParaRPr b="0" lang="en-US" sz="1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https://sites.google.com/site/controllableslopesoaring/</a:t>
            </a:r>
            <a:endParaRPr b="0" lang="en-US" sz="1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https://www.instructables.com/id/Paper_Airplane_Walkalong_Glider/</a:t>
            </a:r>
            <a:endParaRPr b="0" lang="en-US" sz="1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https://sciencetoymaker.org/airsurf/make-your-own-gliders/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latin typeface="Arial"/>
                <a:ea typeface="DejaVu Sans"/>
              </a:rPr>
              <a:t>More airplane designs: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https://www.foldnfly.com/index.html#/1-1-1-1-1-1-1-1-2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latin typeface="Arial"/>
                <a:ea typeface="Microsoft YaHei"/>
              </a:rPr>
              <a:t>And some more: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5"/>
              </a:rPr>
              <a:t>http://web.mit.edu/swe/www/PaperAirplanes.pdf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latin typeface="Arial"/>
                <a:ea typeface="Microsoft YaHei"/>
              </a:rPr>
              <a:t>Learn from NASA: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6"/>
              </a:rPr>
              <a:t>https://www.grc.nasa.gov/www/k-12/airplane/guided.htm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66cc"/>
                </a:solidFill>
                <a:latin typeface="Arial"/>
                <a:ea typeface="Microsoft YaHei"/>
              </a:rPr>
              <a:t>Veritaseum talks about lift (Bernouilli vs Newton):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Microsoft YaHei"/>
                <a:hlinkClick r:id="rId7"/>
              </a:rPr>
              <a:t>https://www.youtube.com/watch?v=aFO4PBolwFg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1923840" y="1768680"/>
            <a:ext cx="6396480" cy="4814280"/>
          </a:xfrm>
          <a:prstGeom prst="rect">
            <a:avLst/>
          </a:prstGeom>
          <a:ln>
            <a:noFill/>
          </a:ln>
        </p:spPr>
      </p:pic>
      <p:sp>
        <p:nvSpPr>
          <p:cNvPr id="243" name="CustomShape 2"/>
          <p:cNvSpPr/>
          <p:nvPr/>
        </p:nvSpPr>
        <p:spPr>
          <a:xfrm>
            <a:off x="1645920" y="6766560"/>
            <a:ext cx="704052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Image credit: https://www.reddit.com/r/dankmemes/comments/8x2ire/must_have_200_iq_to_understand_this_meme/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3368520" y="107280"/>
            <a:ext cx="4221000" cy="71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Bonus Slide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573560" y="1768680"/>
            <a:ext cx="6931080" cy="438372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3017520" y="6217920"/>
            <a:ext cx="484596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100" spc="-1" strike="noStrike">
                <a:latin typeface="Arial"/>
              </a:rPr>
              <a:t>Image Credit: http://www.aviation-history.com/theory/force.htm</a:t>
            </a:r>
            <a:endParaRPr b="0" lang="en-US" sz="11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30132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Motivation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Know a bit more on the theory behind paper airplanes!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Find the intuition behind some Free Body Diagrams (FBDs)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Apply intuitions from Free Body Diagrams and torque to the performance of airplanes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181240" y="2651760"/>
            <a:ext cx="586476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are some examples of a force?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2681280" y="6309360"/>
            <a:ext cx="5273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Try to name two or three forces on your worksheet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8120" y="182880"/>
            <a:ext cx="90709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Some examples of forces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Gravitational force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Electromagnetic force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Frictional force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Buoyant force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108000"/>
            <a:ext cx="9070920" cy="10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Newton’s Third Law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Cornerstone of our lesson!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Newton’s Third Law says, all actions have an equal and opposite reaction to it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More physicsy term: every force has an equal and opposite reaction force 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  <a:ea typeface="DejaVu Sans"/>
              </a:rPr>
              <a:t>Example: we don’t fall towards the center of the earth!</a:t>
            </a:r>
            <a:endParaRPr b="0" lang="en-US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Arial"/>
                <a:ea typeface="DejaVu Sans"/>
              </a:rPr>
              <a:t>Why is that? (Hint: the theory is in this slide)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5759</TotalTime>
  <Application>LibreOffice/6.0.1.1$Windows_X86_64 LibreOffice_project/60bfb1526849283ce2491346ed2aa51c465abfe6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2018-11-06T09:01:15Z</dcterms:created>
  <dc:creator/>
  <dc:description/>
  <dc:language>en-US</dc:language>
  <cp:lastModifiedBy/>
  <dcterms:modified xsi:type="dcterms:W3CDTF">2019-04-24T10:26:25Z</dcterms:modified>
  <cp:revision>12</cp:revision>
  <dc:subject/>
  <dc:title>Blue Curve</dc:title>
</cp:coreProperties>
</file>