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sldIdLst>
    <p:sldId id="256" r:id="rId2"/>
    <p:sldId id="258" r:id="rId3"/>
    <p:sldId id="289" r:id="rId4"/>
    <p:sldId id="262" r:id="rId5"/>
    <p:sldId id="274" r:id="rId6"/>
    <p:sldId id="275" r:id="rId7"/>
    <p:sldId id="276" r:id="rId8"/>
    <p:sldId id="277" r:id="rId9"/>
    <p:sldId id="278" r:id="rId10"/>
    <p:sldId id="279" r:id="rId11"/>
    <p:sldId id="280" r:id="rId12"/>
    <p:sldId id="281" r:id="rId13"/>
    <p:sldId id="283" r:id="rId14"/>
    <p:sldId id="284" r:id="rId15"/>
    <p:sldId id="285" r:id="rId16"/>
    <p:sldId id="286" r:id="rId17"/>
    <p:sldId id="287" r:id="rId18"/>
    <p:sldId id="288" r:id="rId19"/>
    <p:sldId id="259" r:id="rId20"/>
    <p:sldId id="272" r:id="rId21"/>
    <p:sldId id="270" r:id="rId22"/>
    <p:sldId id="282" r:id="rId23"/>
    <p:sldId id="294" r:id="rId24"/>
    <p:sldId id="271" r:id="rId25"/>
    <p:sldId id="296" r:id="rId26"/>
    <p:sldId id="297" r:id="rId27"/>
    <p:sldId id="261" r:id="rId28"/>
    <p:sldId id="269" r:id="rId29"/>
    <p:sldId id="292" r:id="rId30"/>
    <p:sldId id="291" r:id="rId31"/>
    <p:sldId id="293" r:id="rId32"/>
    <p:sldId id="295" r:id="rId33"/>
    <p:sldId id="298" r:id="rId34"/>
    <p:sldId id="299" r:id="rId35"/>
    <p:sldId id="300" r:id="rId36"/>
    <p:sldId id="301" r:id="rId37"/>
    <p:sldId id="302" r:id="rId38"/>
    <p:sldId id="303"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71867" autoAdjust="0"/>
  </p:normalViewPr>
  <p:slideViewPr>
    <p:cSldViewPr snapToGrid="0">
      <p:cViewPr varScale="1">
        <p:scale>
          <a:sx n="67" d="100"/>
          <a:sy n="67" d="100"/>
        </p:scale>
        <p:origin x="3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2975C0-52EF-42F8-9836-B54F23D3DCF6}" type="datetimeFigureOut">
              <a:rPr lang="en-CA" smtClean="0"/>
              <a:t>2019-01-27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0087EA-B0BE-44A1-880B-D13606620C18}" type="slidenum">
              <a:rPr lang="en-CA" smtClean="0"/>
              <a:t>‹#›</a:t>
            </a:fld>
            <a:endParaRPr lang="en-CA"/>
          </a:p>
        </p:txBody>
      </p:sp>
    </p:spTree>
    <p:extLst>
      <p:ext uri="{BB962C8B-B14F-4D97-AF65-F5344CB8AC3E}">
        <p14:creationId xmlns:p14="http://schemas.microsoft.com/office/powerpoint/2010/main" val="2354945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And what would two south poles do? What about a north and south pole coming together, would they repel or attract each other?</a:t>
            </a:r>
          </a:p>
        </p:txBody>
      </p:sp>
      <p:sp>
        <p:nvSpPr>
          <p:cNvPr id="4" name="Slide Number Placeholder 3"/>
          <p:cNvSpPr>
            <a:spLocks noGrp="1"/>
          </p:cNvSpPr>
          <p:nvPr>
            <p:ph type="sldNum" sz="quarter" idx="5"/>
          </p:nvPr>
        </p:nvSpPr>
        <p:spPr/>
        <p:txBody>
          <a:bodyPr/>
          <a:lstStyle/>
          <a:p>
            <a:fld id="{200087EA-B0BE-44A1-880B-D13606620C18}" type="slidenum">
              <a:rPr lang="en-CA" smtClean="0"/>
              <a:t>6</a:t>
            </a:fld>
            <a:endParaRPr lang="en-CA"/>
          </a:p>
        </p:txBody>
      </p:sp>
    </p:spTree>
    <p:extLst>
      <p:ext uri="{BB962C8B-B14F-4D97-AF65-F5344CB8AC3E}">
        <p14:creationId xmlns:p14="http://schemas.microsoft.com/office/powerpoint/2010/main" val="3387432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was the original set-up I had planned for the demonstration, however, I was unable to secure a source of square copper tubes.</a:t>
            </a:r>
          </a:p>
        </p:txBody>
      </p:sp>
      <p:sp>
        <p:nvSpPr>
          <p:cNvPr id="4" name="Slide Number Placeholder 3"/>
          <p:cNvSpPr>
            <a:spLocks noGrp="1"/>
          </p:cNvSpPr>
          <p:nvPr>
            <p:ph type="sldNum" sz="quarter" idx="5"/>
          </p:nvPr>
        </p:nvSpPr>
        <p:spPr/>
        <p:txBody>
          <a:bodyPr/>
          <a:lstStyle/>
          <a:p>
            <a:fld id="{200087EA-B0BE-44A1-880B-D13606620C18}" type="slidenum">
              <a:rPr lang="en-CA" smtClean="0"/>
              <a:t>25</a:t>
            </a:fld>
            <a:endParaRPr lang="en-CA"/>
          </a:p>
        </p:txBody>
      </p:sp>
    </p:spTree>
    <p:extLst>
      <p:ext uri="{BB962C8B-B14F-4D97-AF65-F5344CB8AC3E}">
        <p14:creationId xmlns:p14="http://schemas.microsoft.com/office/powerpoint/2010/main" val="2389251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you can see here, we have 6 square tubes, a clear plastic tube, a clear plastic tube with a coil of copper wire, a solid Aluminum tube, an Aluminum tube with cut slits, a thicker Aluminum tube, and finally a stainless steel tube. We will take cubes of Neodymium permanent magnets, plastic, and stainless steel, and drop them down the tubes.</a:t>
            </a:r>
          </a:p>
        </p:txBody>
      </p:sp>
      <p:sp>
        <p:nvSpPr>
          <p:cNvPr id="4" name="Slide Number Placeholder 3"/>
          <p:cNvSpPr>
            <a:spLocks noGrp="1"/>
          </p:cNvSpPr>
          <p:nvPr>
            <p:ph type="sldNum" sz="quarter" idx="5"/>
          </p:nvPr>
        </p:nvSpPr>
        <p:spPr/>
        <p:txBody>
          <a:bodyPr/>
          <a:lstStyle/>
          <a:p>
            <a:fld id="{200087EA-B0BE-44A1-880B-D13606620C18}" type="slidenum">
              <a:rPr lang="en-CA" smtClean="0"/>
              <a:t>26</a:t>
            </a:fld>
            <a:endParaRPr lang="en-CA"/>
          </a:p>
        </p:txBody>
      </p:sp>
    </p:spTree>
    <p:extLst>
      <p:ext uri="{BB962C8B-B14F-4D97-AF65-F5344CB8AC3E}">
        <p14:creationId xmlns:p14="http://schemas.microsoft.com/office/powerpoint/2010/main" val="3164069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LoggerPro plot shows the induced current in the copper coil. As the magnet enters the coil it induces a positive current. We can use the right-hand rule to determine the direction the current flows. When the magnet is fully inside the coil the magnetic flux is still changing, but it is changing above and below the magnet as it falls, and the induced current is largely cancelled out in the single continuous coil that makes the circuit. As the magnet leaves the coil it again induces a sharp current spike (magnet is moving faster now, so greater flux) but this time in the opposite direction compared to the current when it first entered the coil.</a:t>
            </a:r>
          </a:p>
        </p:txBody>
      </p:sp>
      <p:sp>
        <p:nvSpPr>
          <p:cNvPr id="4" name="Slide Number Placeholder 3"/>
          <p:cNvSpPr>
            <a:spLocks noGrp="1"/>
          </p:cNvSpPr>
          <p:nvPr>
            <p:ph type="sldNum" sz="quarter" idx="5"/>
          </p:nvPr>
        </p:nvSpPr>
        <p:spPr/>
        <p:txBody>
          <a:bodyPr/>
          <a:lstStyle/>
          <a:p>
            <a:fld id="{200087EA-B0BE-44A1-880B-D13606620C18}" type="slidenum">
              <a:rPr lang="en-CA" smtClean="0"/>
              <a:t>28</a:t>
            </a:fld>
            <a:endParaRPr lang="en-CA"/>
          </a:p>
        </p:txBody>
      </p:sp>
    </p:spTree>
    <p:extLst>
      <p:ext uri="{BB962C8B-B14F-4D97-AF65-F5344CB8AC3E}">
        <p14:creationId xmlns:p14="http://schemas.microsoft.com/office/powerpoint/2010/main" val="1478694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we have turned the magnet upside down compared to the previous plot. Therefore, the current upon entering and leaving the coil is opposite what it was previously.</a:t>
            </a:r>
          </a:p>
        </p:txBody>
      </p:sp>
      <p:sp>
        <p:nvSpPr>
          <p:cNvPr id="4" name="Slide Number Placeholder 3"/>
          <p:cNvSpPr>
            <a:spLocks noGrp="1"/>
          </p:cNvSpPr>
          <p:nvPr>
            <p:ph type="sldNum" sz="quarter" idx="5"/>
          </p:nvPr>
        </p:nvSpPr>
        <p:spPr/>
        <p:txBody>
          <a:bodyPr/>
          <a:lstStyle/>
          <a:p>
            <a:fld id="{200087EA-B0BE-44A1-880B-D13606620C18}" type="slidenum">
              <a:rPr lang="en-CA" smtClean="0"/>
              <a:t>29</a:t>
            </a:fld>
            <a:endParaRPr lang="en-CA"/>
          </a:p>
        </p:txBody>
      </p:sp>
    </p:spTree>
    <p:extLst>
      <p:ext uri="{BB962C8B-B14F-4D97-AF65-F5344CB8AC3E}">
        <p14:creationId xmlns:p14="http://schemas.microsoft.com/office/powerpoint/2010/main" val="4243393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solid metal tubes also have induced currents. We call these eddy currents. You can think of the solid tube like a lot of small coils stacked upon each other. The interesting thing is that there are many more </a:t>
            </a:r>
            <a:r>
              <a:rPr lang="en-CA" u="sng" dirty="0"/>
              <a:t>closed</a:t>
            </a:r>
            <a:r>
              <a:rPr lang="en-CA" dirty="0"/>
              <a:t> circuits, unlike the one large continuous coil around the plastic tube. Therefore, the currents below the magnet can be in the opposite direction of the currents above the magnet, and they can both provide a retarding force on the falling magnet.</a:t>
            </a:r>
          </a:p>
        </p:txBody>
      </p:sp>
      <p:sp>
        <p:nvSpPr>
          <p:cNvPr id="4" name="Slide Number Placeholder 3"/>
          <p:cNvSpPr>
            <a:spLocks noGrp="1"/>
          </p:cNvSpPr>
          <p:nvPr>
            <p:ph type="sldNum" sz="quarter" idx="5"/>
          </p:nvPr>
        </p:nvSpPr>
        <p:spPr/>
        <p:txBody>
          <a:bodyPr/>
          <a:lstStyle/>
          <a:p>
            <a:fld id="{200087EA-B0BE-44A1-880B-D13606620C18}" type="slidenum">
              <a:rPr lang="en-CA" smtClean="0"/>
              <a:t>30</a:t>
            </a:fld>
            <a:endParaRPr lang="en-CA"/>
          </a:p>
        </p:txBody>
      </p:sp>
    </p:spTree>
    <p:extLst>
      <p:ext uri="{BB962C8B-B14F-4D97-AF65-F5344CB8AC3E}">
        <p14:creationId xmlns:p14="http://schemas.microsoft.com/office/powerpoint/2010/main" val="135728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electrical equipment, such as transformers, electric motors and electric generators.</a:t>
            </a:r>
          </a:p>
          <a:p>
            <a:r>
              <a:rPr lang="en-US" dirty="0"/>
              <a:t>Electric guitar, the pick-ups detect the motion of the guitar strings and translate that into an electric current.</a:t>
            </a:r>
          </a:p>
          <a:p>
            <a:r>
              <a:rPr lang="en-US" dirty="0"/>
              <a:t>Wireless chargers – smartphones and electric toothbrushes</a:t>
            </a:r>
            <a:endParaRPr lang="en-CA" dirty="0"/>
          </a:p>
        </p:txBody>
      </p:sp>
      <p:sp>
        <p:nvSpPr>
          <p:cNvPr id="4" name="Slide Number Placeholder 3"/>
          <p:cNvSpPr>
            <a:spLocks noGrp="1"/>
          </p:cNvSpPr>
          <p:nvPr>
            <p:ph type="sldNum" sz="quarter" idx="5"/>
          </p:nvPr>
        </p:nvSpPr>
        <p:spPr/>
        <p:txBody>
          <a:bodyPr/>
          <a:lstStyle/>
          <a:p>
            <a:fld id="{200087EA-B0BE-44A1-880B-D13606620C18}" type="slidenum">
              <a:rPr lang="en-CA" smtClean="0"/>
              <a:t>31</a:t>
            </a:fld>
            <a:endParaRPr lang="en-CA"/>
          </a:p>
        </p:txBody>
      </p:sp>
    </p:spTree>
    <p:extLst>
      <p:ext uri="{BB962C8B-B14F-4D97-AF65-F5344CB8AC3E}">
        <p14:creationId xmlns:p14="http://schemas.microsoft.com/office/powerpoint/2010/main" val="3581762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Eddy current braking - since there is no contact with a brake shoe or drum there is no mechanical wear. However, an eddy current brake cannot provide a "holding" force and is used in combination with mechanical brakes. For example, oil drilling equipment.</a:t>
            </a:r>
          </a:p>
          <a:p>
            <a:r>
              <a:rPr lang="en-US" sz="1200" dirty="0"/>
              <a:t>Repulsive effects and levitation - In a varying magnetic field the induced currents exhibit repulsion effects. That is, a conductive object will experience a repulsion force. This can lift objects against gravity. For example, mag-lev trains.</a:t>
            </a:r>
          </a:p>
          <a:p>
            <a:r>
              <a:rPr lang="en-US" sz="1200" dirty="0"/>
              <a:t>Structural testing - Eddy currents are used for the non-destructive examination (NDE) and monitoring of metallic structures. For example, aircraft fuselage and aircraft structural components.</a:t>
            </a:r>
          </a:p>
          <a:p>
            <a:endParaRPr lang="en-US" sz="1200" dirty="0"/>
          </a:p>
          <a:p>
            <a:r>
              <a:rPr lang="en-US" sz="1200" dirty="0"/>
              <a:t>There are also many detrimental effects due to eddy currents. Eddy currents will occur in electrical equipment when and where you don’t want them, resulting in lost efficiency and over-heating. For example, transformers are made up of laminated sheets to reduce power loss due to eddy currents, and AC electrical transmission power lines need to be made with a larger diameter due to the eddy current skin-effect that increases the effective resistance of the power line.</a:t>
            </a:r>
            <a:endParaRPr lang="en-CA" dirty="0"/>
          </a:p>
        </p:txBody>
      </p:sp>
      <p:sp>
        <p:nvSpPr>
          <p:cNvPr id="4" name="Slide Number Placeholder 3"/>
          <p:cNvSpPr>
            <a:spLocks noGrp="1"/>
          </p:cNvSpPr>
          <p:nvPr>
            <p:ph type="sldNum" sz="quarter" idx="5"/>
          </p:nvPr>
        </p:nvSpPr>
        <p:spPr/>
        <p:txBody>
          <a:bodyPr/>
          <a:lstStyle/>
          <a:p>
            <a:fld id="{200087EA-B0BE-44A1-880B-D13606620C18}" type="slidenum">
              <a:rPr lang="en-CA" smtClean="0"/>
              <a:t>32</a:t>
            </a:fld>
            <a:endParaRPr lang="en-CA"/>
          </a:p>
        </p:txBody>
      </p:sp>
    </p:spTree>
    <p:extLst>
      <p:ext uri="{BB962C8B-B14F-4D97-AF65-F5344CB8AC3E}">
        <p14:creationId xmlns:p14="http://schemas.microsoft.com/office/powerpoint/2010/main" val="1713580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Draw a magnetic field, B, on the board, as well as a coil perpendicular to the field. Label the area, A, of the coil, and the angle it makes with the direction of the B field. This is the measure of magnetic flux within the coil.</a:t>
            </a:r>
          </a:p>
        </p:txBody>
      </p:sp>
      <p:sp>
        <p:nvSpPr>
          <p:cNvPr id="4" name="Slide Number Placeholder 3"/>
          <p:cNvSpPr>
            <a:spLocks noGrp="1"/>
          </p:cNvSpPr>
          <p:nvPr>
            <p:ph type="sldNum" sz="quarter" idx="5"/>
          </p:nvPr>
        </p:nvSpPr>
        <p:spPr/>
        <p:txBody>
          <a:bodyPr/>
          <a:lstStyle/>
          <a:p>
            <a:fld id="{200087EA-B0BE-44A1-880B-D13606620C18}" type="slidenum">
              <a:rPr lang="en-CA" smtClean="0"/>
              <a:t>8</a:t>
            </a:fld>
            <a:endParaRPr lang="en-CA"/>
          </a:p>
        </p:txBody>
      </p:sp>
    </p:spTree>
    <p:extLst>
      <p:ext uri="{BB962C8B-B14F-4D97-AF65-F5344CB8AC3E}">
        <p14:creationId xmlns:p14="http://schemas.microsoft.com/office/powerpoint/2010/main" val="186517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Does anyone know the name of this relationship?</a:t>
            </a:r>
          </a:p>
        </p:txBody>
      </p:sp>
      <p:sp>
        <p:nvSpPr>
          <p:cNvPr id="4" name="Slide Number Placeholder 3"/>
          <p:cNvSpPr>
            <a:spLocks noGrp="1"/>
          </p:cNvSpPr>
          <p:nvPr>
            <p:ph type="sldNum" sz="quarter" idx="5"/>
          </p:nvPr>
        </p:nvSpPr>
        <p:spPr/>
        <p:txBody>
          <a:bodyPr/>
          <a:lstStyle/>
          <a:p>
            <a:fld id="{200087EA-B0BE-44A1-880B-D13606620C18}" type="slidenum">
              <a:rPr lang="en-CA" smtClean="0"/>
              <a:t>9</a:t>
            </a:fld>
            <a:endParaRPr lang="en-CA"/>
          </a:p>
        </p:txBody>
      </p:sp>
    </p:spTree>
    <p:extLst>
      <p:ext uri="{BB962C8B-B14F-4D97-AF65-F5344CB8AC3E}">
        <p14:creationId xmlns:p14="http://schemas.microsoft.com/office/powerpoint/2010/main" val="233709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this is Faraday’s Law of electromagnetic induction, it tells us what the induced EMF will be given a certain number of coils with a changing magnetic flux over time.</a:t>
            </a:r>
          </a:p>
        </p:txBody>
      </p:sp>
      <p:sp>
        <p:nvSpPr>
          <p:cNvPr id="4" name="Slide Number Placeholder 3"/>
          <p:cNvSpPr>
            <a:spLocks noGrp="1"/>
          </p:cNvSpPr>
          <p:nvPr>
            <p:ph type="sldNum" sz="quarter" idx="5"/>
          </p:nvPr>
        </p:nvSpPr>
        <p:spPr/>
        <p:txBody>
          <a:bodyPr/>
          <a:lstStyle/>
          <a:p>
            <a:fld id="{200087EA-B0BE-44A1-880B-D13606620C18}" type="slidenum">
              <a:rPr lang="en-CA" smtClean="0"/>
              <a:t>11</a:t>
            </a:fld>
            <a:endParaRPr lang="en-CA"/>
          </a:p>
        </p:txBody>
      </p:sp>
    </p:spTree>
    <p:extLst>
      <p:ext uri="{BB962C8B-B14F-4D97-AF65-F5344CB8AC3E}">
        <p14:creationId xmlns:p14="http://schemas.microsoft.com/office/powerpoint/2010/main" val="766418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will show the students how to use this PHET electromagnetic induction simulation. They can use their own phones or the supplied iPad, and I will try to get it to display on the laptop projection as well.</a:t>
            </a:r>
          </a:p>
          <a:p>
            <a:r>
              <a:rPr lang="en-CA" dirty="0"/>
              <a:t>https://phet.colorado.edu/sims/html/faradays-law/latest/faradays-law_en.html</a:t>
            </a:r>
          </a:p>
        </p:txBody>
      </p:sp>
      <p:sp>
        <p:nvSpPr>
          <p:cNvPr id="4" name="Slide Number Placeholder 3"/>
          <p:cNvSpPr>
            <a:spLocks noGrp="1"/>
          </p:cNvSpPr>
          <p:nvPr>
            <p:ph type="sldNum" sz="quarter" idx="5"/>
          </p:nvPr>
        </p:nvSpPr>
        <p:spPr/>
        <p:txBody>
          <a:bodyPr/>
          <a:lstStyle/>
          <a:p>
            <a:fld id="{200087EA-B0BE-44A1-880B-D13606620C18}" type="slidenum">
              <a:rPr lang="en-CA" smtClean="0"/>
              <a:t>19</a:t>
            </a:fld>
            <a:endParaRPr lang="en-CA"/>
          </a:p>
        </p:txBody>
      </p:sp>
    </p:spTree>
    <p:extLst>
      <p:ext uri="{BB962C8B-B14F-4D97-AF65-F5344CB8AC3E}">
        <p14:creationId xmlns:p14="http://schemas.microsoft.com/office/powerpoint/2010/main" val="4002822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this isn’t Lenz’s Law! This is Faraday’s Law, that describes how a changing magnetic flux induces an electromotive force, or voltage. </a:t>
            </a:r>
          </a:p>
          <a:p>
            <a:r>
              <a:rPr lang="en-US" dirty="0"/>
              <a:t>However, some people like to think of the “minus” sign in Faraday’s Law as a reminder of Lenz’s Law, a reminder to check which direction the current will flow within a given circuit and changing magnetic flux. Don’t worry, we won’t be calculating any voltages or currents today, but we will be using Lenz’s Law to predict the direction of current flow due to a changing magnetic flux.</a:t>
            </a:r>
          </a:p>
          <a:p>
            <a:endParaRPr lang="en-CA" dirty="0"/>
          </a:p>
        </p:txBody>
      </p:sp>
      <p:sp>
        <p:nvSpPr>
          <p:cNvPr id="4" name="Slide Number Placeholder 3"/>
          <p:cNvSpPr>
            <a:spLocks noGrp="1"/>
          </p:cNvSpPr>
          <p:nvPr>
            <p:ph type="sldNum" sz="quarter" idx="5"/>
          </p:nvPr>
        </p:nvSpPr>
        <p:spPr/>
        <p:txBody>
          <a:bodyPr/>
          <a:lstStyle/>
          <a:p>
            <a:fld id="{200087EA-B0BE-44A1-880B-D13606620C18}" type="slidenum">
              <a:rPr lang="en-CA" smtClean="0"/>
              <a:t>20</a:t>
            </a:fld>
            <a:endParaRPr lang="en-CA"/>
          </a:p>
        </p:txBody>
      </p:sp>
    </p:spTree>
    <p:extLst>
      <p:ext uri="{BB962C8B-B14F-4D97-AF65-F5344CB8AC3E}">
        <p14:creationId xmlns:p14="http://schemas.microsoft.com/office/powerpoint/2010/main" val="682998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Lenz’s Law states that the direction of the induced EMF (and induced current) will always oppose the change producing it.</a:t>
            </a:r>
          </a:p>
          <a:p>
            <a:endParaRPr lang="en-US" dirty="0"/>
          </a:p>
          <a:p>
            <a:r>
              <a:rPr lang="en-US" dirty="0"/>
              <a:t>Another way to say it is that the direction of the induced current will create its own magnetic field that opposes the changing magnetic field that induced the current.</a:t>
            </a:r>
          </a:p>
        </p:txBody>
      </p:sp>
      <p:sp>
        <p:nvSpPr>
          <p:cNvPr id="4" name="Slide Number Placeholder 3"/>
          <p:cNvSpPr>
            <a:spLocks noGrp="1"/>
          </p:cNvSpPr>
          <p:nvPr>
            <p:ph type="sldNum" sz="quarter" idx="5"/>
          </p:nvPr>
        </p:nvSpPr>
        <p:spPr/>
        <p:txBody>
          <a:bodyPr/>
          <a:lstStyle/>
          <a:p>
            <a:fld id="{200087EA-B0BE-44A1-880B-D13606620C18}" type="slidenum">
              <a:rPr lang="en-CA" smtClean="0"/>
              <a:t>21</a:t>
            </a:fld>
            <a:endParaRPr lang="en-CA"/>
          </a:p>
        </p:txBody>
      </p:sp>
    </p:spTree>
    <p:extLst>
      <p:ext uri="{BB962C8B-B14F-4D97-AF65-F5344CB8AC3E}">
        <p14:creationId xmlns:p14="http://schemas.microsoft.com/office/powerpoint/2010/main" val="1621062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With a metal hoop I will demonstrate the right hand rule showing the magnetic field due to a current flowing in the hoop.</a:t>
            </a:r>
          </a:p>
        </p:txBody>
      </p:sp>
      <p:sp>
        <p:nvSpPr>
          <p:cNvPr id="4" name="Slide Number Placeholder 3"/>
          <p:cNvSpPr>
            <a:spLocks noGrp="1"/>
          </p:cNvSpPr>
          <p:nvPr>
            <p:ph type="sldNum" sz="quarter" idx="5"/>
          </p:nvPr>
        </p:nvSpPr>
        <p:spPr/>
        <p:txBody>
          <a:bodyPr/>
          <a:lstStyle/>
          <a:p>
            <a:fld id="{200087EA-B0BE-44A1-880B-D13606620C18}" type="slidenum">
              <a:rPr lang="en-CA" smtClean="0"/>
              <a:t>22</a:t>
            </a:fld>
            <a:endParaRPr lang="en-CA"/>
          </a:p>
        </p:txBody>
      </p:sp>
    </p:spTree>
    <p:extLst>
      <p:ext uri="{BB962C8B-B14F-4D97-AF65-F5344CB8AC3E}">
        <p14:creationId xmlns:p14="http://schemas.microsoft.com/office/powerpoint/2010/main" val="3235620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will require a bit of demonstration with the hoop. I will also draw a few small diagrams on the board to show the ways it works with different orientations of magnets and coils (hoops).</a:t>
            </a:r>
          </a:p>
        </p:txBody>
      </p:sp>
      <p:sp>
        <p:nvSpPr>
          <p:cNvPr id="4" name="Slide Number Placeholder 3"/>
          <p:cNvSpPr>
            <a:spLocks noGrp="1"/>
          </p:cNvSpPr>
          <p:nvPr>
            <p:ph type="sldNum" sz="quarter" idx="5"/>
          </p:nvPr>
        </p:nvSpPr>
        <p:spPr/>
        <p:txBody>
          <a:bodyPr/>
          <a:lstStyle/>
          <a:p>
            <a:fld id="{200087EA-B0BE-44A1-880B-D13606620C18}" type="slidenum">
              <a:rPr lang="en-CA" smtClean="0"/>
              <a:t>23</a:t>
            </a:fld>
            <a:endParaRPr lang="en-CA"/>
          </a:p>
        </p:txBody>
      </p:sp>
    </p:spTree>
    <p:extLst>
      <p:ext uri="{BB962C8B-B14F-4D97-AF65-F5344CB8AC3E}">
        <p14:creationId xmlns:p14="http://schemas.microsoft.com/office/powerpoint/2010/main" val="765152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1/27/2019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1/27/2019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1/27/2019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1/27/2019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1/27/2019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1/27/2019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faradays-law_en.html"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C220A-894F-4C28-8DF3-C6EC1CF04D6D}"/>
              </a:ext>
            </a:extLst>
          </p:cNvPr>
          <p:cNvSpPr>
            <a:spLocks noGrp="1"/>
          </p:cNvSpPr>
          <p:nvPr>
            <p:ph type="ctrTitle"/>
          </p:nvPr>
        </p:nvSpPr>
        <p:spPr>
          <a:xfrm>
            <a:off x="331304" y="1015737"/>
            <a:ext cx="9225103" cy="3329581"/>
          </a:xfrm>
          <a:ln>
            <a:noFill/>
          </a:ln>
          <a:effectLst>
            <a:outerShdw blurRad="44450" dist="27940" dir="5400000" algn="ctr">
              <a:srgbClr val="000000">
                <a:alpha val="32000"/>
              </a:srgbClr>
            </a:outerShdw>
          </a:effectLst>
          <a:scene3d>
            <a:camera prst="orthographicFront">
              <a:rot lat="0" lon="0" rev="0"/>
            </a:camera>
            <a:lightRig rig="freezing" dir="t"/>
          </a:scene3d>
          <a:sp3d extrusionH="76200" prstMaterial="dkEdge">
            <a:bevelT w="190500" h="38100"/>
            <a:bevelB w="171450"/>
            <a:extrusionClr>
              <a:srgbClr val="92D050"/>
            </a:extrusionClr>
          </a:sp3d>
        </p:spPr>
        <p:txBody>
          <a:bodyPr/>
          <a:lstStyle/>
          <a:p>
            <a:r>
              <a:rPr lang="en-CA" sz="5800" dirty="0">
                <a:latin typeface="Arial Rounded MT Bold" panose="020F0704030504030204" pitchFamily="34" charset="0"/>
              </a:rPr>
              <a:t>“Cubes &amp; Tubes”</a:t>
            </a:r>
          </a:p>
        </p:txBody>
      </p:sp>
      <p:sp>
        <p:nvSpPr>
          <p:cNvPr id="3" name="Subtitle 2">
            <a:extLst>
              <a:ext uri="{FF2B5EF4-FFF2-40B4-BE49-F238E27FC236}">
                <a16:creationId xmlns:a16="http://schemas.microsoft.com/office/drawing/2014/main" id="{06BFF1E4-99FF-4577-9570-D5DA8D1EEFC0}"/>
              </a:ext>
            </a:extLst>
          </p:cNvPr>
          <p:cNvSpPr>
            <a:spLocks noGrp="1"/>
          </p:cNvSpPr>
          <p:nvPr>
            <p:ph type="subTitle" idx="1"/>
          </p:nvPr>
        </p:nvSpPr>
        <p:spPr>
          <a:xfrm>
            <a:off x="730749" y="4655769"/>
            <a:ext cx="10573219" cy="861420"/>
          </a:xfrm>
          <a:effectLst>
            <a:outerShdw blurRad="50800" dist="38100" dir="5400000" algn="t" rotWithShape="0">
              <a:prstClr val="black">
                <a:alpha val="40000"/>
              </a:prstClr>
            </a:outerShdw>
          </a:effectLst>
        </p:spPr>
        <p:txBody>
          <a:bodyPr>
            <a:noAutofit/>
          </a:bodyPr>
          <a:lstStyle/>
          <a:p>
            <a:r>
              <a:rPr lang="en-US" sz="2800" b="1" dirty="0"/>
              <a:t>Electromagnetic Induction</a:t>
            </a:r>
          </a:p>
          <a:p>
            <a:r>
              <a:rPr lang="en-US" sz="2800" dirty="0"/>
              <a:t>			&amp; Lenz’s Law</a:t>
            </a:r>
          </a:p>
        </p:txBody>
      </p:sp>
      <p:sp>
        <p:nvSpPr>
          <p:cNvPr id="4" name="TextBox 3">
            <a:extLst>
              <a:ext uri="{FF2B5EF4-FFF2-40B4-BE49-F238E27FC236}">
                <a16:creationId xmlns:a16="http://schemas.microsoft.com/office/drawing/2014/main" id="{2BA366DC-71A0-40C6-9582-4032715F0BE2}"/>
              </a:ext>
            </a:extLst>
          </p:cNvPr>
          <p:cNvSpPr txBox="1"/>
          <p:nvPr/>
        </p:nvSpPr>
        <p:spPr>
          <a:xfrm>
            <a:off x="730749" y="5983668"/>
            <a:ext cx="5091217" cy="369332"/>
          </a:xfrm>
          <a:prstGeom prst="rect">
            <a:avLst/>
          </a:prstGeom>
          <a:noFill/>
        </p:spPr>
        <p:txBody>
          <a:bodyPr wrap="square" rtlCol="0">
            <a:spAutoFit/>
          </a:bodyPr>
          <a:lstStyle/>
          <a:p>
            <a:pPr algn="ctr"/>
            <a:r>
              <a:rPr lang="en-CA" dirty="0"/>
              <a:t>S. David Lalonde for UBC PHYS 420C</a:t>
            </a:r>
          </a:p>
        </p:txBody>
      </p:sp>
      <p:pic>
        <p:nvPicPr>
          <p:cNvPr id="6" name="Picture 5">
            <a:extLst>
              <a:ext uri="{FF2B5EF4-FFF2-40B4-BE49-F238E27FC236}">
                <a16:creationId xmlns:a16="http://schemas.microsoft.com/office/drawing/2014/main" id="{FDD31149-51F7-45F0-B72E-DA8D7E2EF1F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saturation sat="300000"/>
                    </a14:imgEffect>
                  </a14:imgLayer>
                </a14:imgProps>
              </a:ext>
            </a:extLst>
          </a:blip>
          <a:stretch>
            <a:fillRect/>
          </a:stretch>
        </p:blipFill>
        <p:spPr>
          <a:xfrm rot="7077280">
            <a:off x="7721463" y="724023"/>
            <a:ext cx="5715000" cy="5715000"/>
          </a:xfrm>
          <a:prstGeom prst="rect">
            <a:avLst/>
          </a:prstGeom>
        </p:spPr>
      </p:pic>
      <p:pic>
        <p:nvPicPr>
          <p:cNvPr id="8" name="Picture 7">
            <a:extLst>
              <a:ext uri="{FF2B5EF4-FFF2-40B4-BE49-F238E27FC236}">
                <a16:creationId xmlns:a16="http://schemas.microsoft.com/office/drawing/2014/main" id="{9C5A3AD9-E041-412C-97F2-0BD7B7E1F4F9}"/>
              </a:ext>
            </a:extLst>
          </p:cNvPr>
          <p:cNvPicPr>
            <a:picLocks noChangeAspect="1"/>
          </p:cNvPicPr>
          <p:nvPr/>
        </p:nvPicPr>
        <p:blipFill>
          <a:blip r:embed="rId4"/>
          <a:stretch>
            <a:fillRect/>
          </a:stretch>
        </p:blipFill>
        <p:spPr>
          <a:xfrm rot="16526368">
            <a:off x="5732537" y="2266630"/>
            <a:ext cx="6461760" cy="2292096"/>
          </a:xfrm>
          <a:prstGeom prst="rect">
            <a:avLst/>
          </a:prstGeom>
        </p:spPr>
      </p:pic>
      <p:pic>
        <p:nvPicPr>
          <p:cNvPr id="16" name="Picture 15">
            <a:extLst>
              <a:ext uri="{FF2B5EF4-FFF2-40B4-BE49-F238E27FC236}">
                <a16:creationId xmlns:a16="http://schemas.microsoft.com/office/drawing/2014/main" id="{767511D7-4EAB-4583-B16B-A88AB634A609}"/>
              </a:ext>
            </a:extLst>
          </p:cNvPr>
          <p:cNvPicPr>
            <a:picLocks noChangeAspect="1"/>
          </p:cNvPicPr>
          <p:nvPr/>
        </p:nvPicPr>
        <p:blipFill>
          <a:blip r:embed="rId5"/>
          <a:stretch>
            <a:fillRect/>
          </a:stretch>
        </p:blipFill>
        <p:spPr>
          <a:xfrm>
            <a:off x="1965443" y="-76388"/>
            <a:ext cx="4749918" cy="3547778"/>
          </a:xfrm>
          <a:prstGeom prst="rect">
            <a:avLst/>
          </a:prstGeom>
        </p:spPr>
      </p:pic>
    </p:spTree>
    <p:extLst>
      <p:ext uri="{BB962C8B-B14F-4D97-AF65-F5344CB8AC3E}">
        <p14:creationId xmlns:p14="http://schemas.microsoft.com/office/powerpoint/2010/main" val="379241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F6A9-E1B7-4CFD-A88C-17EA7842BBC0}"/>
              </a:ext>
            </a:extLst>
          </p:cNvPr>
          <p:cNvSpPr>
            <a:spLocks noGrp="1"/>
          </p:cNvSpPr>
          <p:nvPr>
            <p:ph type="title"/>
          </p:nvPr>
        </p:nvSpPr>
        <p:spPr/>
        <p:txBody>
          <a:bodyPr/>
          <a:lstStyle/>
          <a:p>
            <a:r>
              <a:rPr lang="en-CA" b="1" dirty="0">
                <a:solidFill>
                  <a:srgbClr val="EBEBEB"/>
                </a:solidFill>
              </a:rPr>
              <a:t>Electromagnetic Induction</a:t>
            </a:r>
            <a:br>
              <a:rPr lang="en-CA" b="1" dirty="0">
                <a:solidFill>
                  <a:srgbClr val="EBEBEB"/>
                </a:solidFill>
              </a:rPr>
            </a:br>
            <a:r>
              <a:rPr lang="en-CA" b="1" dirty="0">
                <a:solidFill>
                  <a:srgbClr val="EBEBEB"/>
                </a:solidFill>
              </a:rPr>
              <a:t>			Lenz’s Law</a:t>
            </a:r>
            <a:endParaRPr lang="en-CA" dirty="0"/>
          </a:p>
        </p:txBody>
      </p:sp>
      <p:sp>
        <p:nvSpPr>
          <p:cNvPr id="3" name="Text Placeholder 2">
            <a:extLst>
              <a:ext uri="{FF2B5EF4-FFF2-40B4-BE49-F238E27FC236}">
                <a16:creationId xmlns:a16="http://schemas.microsoft.com/office/drawing/2014/main" id="{B7D86F78-AC43-409B-B062-E3EEF0D50CFA}"/>
              </a:ext>
            </a:extLst>
          </p:cNvPr>
          <p:cNvSpPr>
            <a:spLocks noGrp="1"/>
          </p:cNvSpPr>
          <p:nvPr>
            <p:ph type="body" idx="1"/>
          </p:nvPr>
        </p:nvSpPr>
        <p:spPr>
          <a:xfrm>
            <a:off x="1103312" y="1905000"/>
            <a:ext cx="7032019" cy="576262"/>
          </a:xfrm>
        </p:spPr>
        <p:txBody>
          <a:bodyPr/>
          <a:lstStyle/>
          <a:p>
            <a:pPr lvl="0">
              <a:buClr>
                <a:srgbClr val="ACD433"/>
              </a:buClr>
            </a:pPr>
            <a:r>
              <a:rPr lang="en-CA" sz="2800" b="1" u="sng" dirty="0">
                <a:solidFill>
                  <a:srgbClr val="ACD433"/>
                </a:solidFill>
              </a:rPr>
              <a:t>Pre-Lesson Quiz – What do we know? </a:t>
            </a:r>
          </a:p>
        </p:txBody>
      </p:sp>
      <p:pic>
        <p:nvPicPr>
          <p:cNvPr id="5" name="Picture 4">
            <a:extLst>
              <a:ext uri="{FF2B5EF4-FFF2-40B4-BE49-F238E27FC236}">
                <a16:creationId xmlns:a16="http://schemas.microsoft.com/office/drawing/2014/main" id="{CED4EE9E-EB33-41A8-972F-73A756AB7D95}"/>
              </a:ext>
            </a:extLst>
          </p:cNvPr>
          <p:cNvPicPr>
            <a:picLocks noChangeAspect="1"/>
          </p:cNvPicPr>
          <p:nvPr/>
        </p:nvPicPr>
        <p:blipFill>
          <a:blip r:embed="rId2"/>
          <a:stretch>
            <a:fillRect/>
          </a:stretch>
        </p:blipFill>
        <p:spPr>
          <a:xfrm>
            <a:off x="2562225" y="3263210"/>
            <a:ext cx="7067550" cy="2584450"/>
          </a:xfrm>
          <a:prstGeom prst="rect">
            <a:avLst/>
          </a:prstGeom>
        </p:spPr>
      </p:pic>
    </p:spTree>
    <p:extLst>
      <p:ext uri="{BB962C8B-B14F-4D97-AF65-F5344CB8AC3E}">
        <p14:creationId xmlns:p14="http://schemas.microsoft.com/office/powerpoint/2010/main" val="2601192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F6A9-E1B7-4CFD-A88C-17EA7842BBC0}"/>
              </a:ext>
            </a:extLst>
          </p:cNvPr>
          <p:cNvSpPr>
            <a:spLocks noGrp="1"/>
          </p:cNvSpPr>
          <p:nvPr>
            <p:ph type="title"/>
          </p:nvPr>
        </p:nvSpPr>
        <p:spPr/>
        <p:txBody>
          <a:bodyPr/>
          <a:lstStyle/>
          <a:p>
            <a:r>
              <a:rPr lang="en-CA" b="1" dirty="0">
                <a:solidFill>
                  <a:srgbClr val="EBEBEB"/>
                </a:solidFill>
              </a:rPr>
              <a:t>Electromagnetic Induction</a:t>
            </a:r>
            <a:br>
              <a:rPr lang="en-CA" b="1" dirty="0">
                <a:solidFill>
                  <a:srgbClr val="EBEBEB"/>
                </a:solidFill>
              </a:rPr>
            </a:br>
            <a:r>
              <a:rPr lang="en-CA" b="1" dirty="0">
                <a:solidFill>
                  <a:srgbClr val="EBEBEB"/>
                </a:solidFill>
              </a:rPr>
              <a:t>			Lenz’s Law</a:t>
            </a:r>
            <a:endParaRPr lang="en-CA" dirty="0"/>
          </a:p>
        </p:txBody>
      </p:sp>
      <p:sp>
        <p:nvSpPr>
          <p:cNvPr id="3" name="Text Placeholder 2">
            <a:extLst>
              <a:ext uri="{FF2B5EF4-FFF2-40B4-BE49-F238E27FC236}">
                <a16:creationId xmlns:a16="http://schemas.microsoft.com/office/drawing/2014/main" id="{B7D86F78-AC43-409B-B062-E3EEF0D50CFA}"/>
              </a:ext>
            </a:extLst>
          </p:cNvPr>
          <p:cNvSpPr>
            <a:spLocks noGrp="1"/>
          </p:cNvSpPr>
          <p:nvPr>
            <p:ph type="body" idx="1"/>
          </p:nvPr>
        </p:nvSpPr>
        <p:spPr>
          <a:xfrm>
            <a:off x="1103312" y="1905000"/>
            <a:ext cx="7032019" cy="576262"/>
          </a:xfrm>
        </p:spPr>
        <p:txBody>
          <a:bodyPr/>
          <a:lstStyle/>
          <a:p>
            <a:pPr lvl="0">
              <a:buClr>
                <a:srgbClr val="ACD433"/>
              </a:buClr>
            </a:pPr>
            <a:r>
              <a:rPr lang="en-CA" sz="2800" b="1" u="sng" dirty="0">
                <a:solidFill>
                  <a:srgbClr val="ACD433"/>
                </a:solidFill>
              </a:rPr>
              <a:t>Pre-Lesson Quiz – What do we know? </a:t>
            </a:r>
          </a:p>
        </p:txBody>
      </p:sp>
      <p:pic>
        <p:nvPicPr>
          <p:cNvPr id="8" name="Picture 7">
            <a:extLst>
              <a:ext uri="{FF2B5EF4-FFF2-40B4-BE49-F238E27FC236}">
                <a16:creationId xmlns:a16="http://schemas.microsoft.com/office/drawing/2014/main" id="{BCB652C1-97DE-4AED-BA1D-9778F8C9E74E}"/>
              </a:ext>
            </a:extLst>
          </p:cNvPr>
          <p:cNvPicPr>
            <a:picLocks noChangeAspect="1"/>
          </p:cNvPicPr>
          <p:nvPr/>
        </p:nvPicPr>
        <p:blipFill>
          <a:blip r:embed="rId3"/>
          <a:stretch>
            <a:fillRect/>
          </a:stretch>
        </p:blipFill>
        <p:spPr>
          <a:xfrm>
            <a:off x="2476500" y="2859985"/>
            <a:ext cx="7239000" cy="3390900"/>
          </a:xfrm>
          <a:prstGeom prst="rect">
            <a:avLst/>
          </a:prstGeom>
        </p:spPr>
      </p:pic>
    </p:spTree>
    <p:extLst>
      <p:ext uri="{BB962C8B-B14F-4D97-AF65-F5344CB8AC3E}">
        <p14:creationId xmlns:p14="http://schemas.microsoft.com/office/powerpoint/2010/main" val="1389867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F6A9-E1B7-4CFD-A88C-17EA7842BBC0}"/>
              </a:ext>
            </a:extLst>
          </p:cNvPr>
          <p:cNvSpPr>
            <a:spLocks noGrp="1"/>
          </p:cNvSpPr>
          <p:nvPr>
            <p:ph type="title"/>
          </p:nvPr>
        </p:nvSpPr>
        <p:spPr/>
        <p:txBody>
          <a:bodyPr/>
          <a:lstStyle/>
          <a:p>
            <a:r>
              <a:rPr lang="en-CA" b="1" dirty="0">
                <a:solidFill>
                  <a:srgbClr val="EBEBEB"/>
                </a:solidFill>
              </a:rPr>
              <a:t>Electromagnetic Induction</a:t>
            </a:r>
            <a:br>
              <a:rPr lang="en-CA" b="1" dirty="0">
                <a:solidFill>
                  <a:srgbClr val="EBEBEB"/>
                </a:solidFill>
              </a:rPr>
            </a:br>
            <a:r>
              <a:rPr lang="en-CA" b="1" dirty="0">
                <a:solidFill>
                  <a:srgbClr val="EBEBEB"/>
                </a:solidFill>
              </a:rPr>
              <a:t>			Lenz’s Law</a:t>
            </a:r>
            <a:endParaRPr lang="en-CA" dirty="0"/>
          </a:p>
        </p:txBody>
      </p:sp>
      <p:sp>
        <p:nvSpPr>
          <p:cNvPr id="3" name="Text Placeholder 2">
            <a:extLst>
              <a:ext uri="{FF2B5EF4-FFF2-40B4-BE49-F238E27FC236}">
                <a16:creationId xmlns:a16="http://schemas.microsoft.com/office/drawing/2014/main" id="{B7D86F78-AC43-409B-B062-E3EEF0D50CFA}"/>
              </a:ext>
            </a:extLst>
          </p:cNvPr>
          <p:cNvSpPr>
            <a:spLocks noGrp="1"/>
          </p:cNvSpPr>
          <p:nvPr>
            <p:ph type="body" idx="1"/>
          </p:nvPr>
        </p:nvSpPr>
        <p:spPr>
          <a:xfrm>
            <a:off x="1103312" y="1905000"/>
            <a:ext cx="7032019" cy="576262"/>
          </a:xfrm>
        </p:spPr>
        <p:txBody>
          <a:bodyPr/>
          <a:lstStyle/>
          <a:p>
            <a:pPr lvl="0">
              <a:buClr>
                <a:srgbClr val="ACD433"/>
              </a:buClr>
            </a:pPr>
            <a:r>
              <a:rPr lang="en-CA" sz="2800" b="1" u="sng" dirty="0">
                <a:solidFill>
                  <a:srgbClr val="ACD433"/>
                </a:solidFill>
              </a:rPr>
              <a:t>Pre-Lesson Quiz – What do we know? </a:t>
            </a:r>
          </a:p>
        </p:txBody>
      </p:sp>
      <p:pic>
        <p:nvPicPr>
          <p:cNvPr id="5" name="Picture 4">
            <a:extLst>
              <a:ext uri="{FF2B5EF4-FFF2-40B4-BE49-F238E27FC236}">
                <a16:creationId xmlns:a16="http://schemas.microsoft.com/office/drawing/2014/main" id="{527561D6-9493-4DEF-92C9-B1DCDFAE928B}"/>
              </a:ext>
            </a:extLst>
          </p:cNvPr>
          <p:cNvPicPr>
            <a:picLocks noChangeAspect="1"/>
          </p:cNvPicPr>
          <p:nvPr/>
        </p:nvPicPr>
        <p:blipFill>
          <a:blip r:embed="rId2"/>
          <a:stretch>
            <a:fillRect/>
          </a:stretch>
        </p:blipFill>
        <p:spPr>
          <a:xfrm>
            <a:off x="2476500" y="2859984"/>
            <a:ext cx="7239000" cy="3390900"/>
          </a:xfrm>
          <a:prstGeom prst="rect">
            <a:avLst/>
          </a:prstGeom>
        </p:spPr>
      </p:pic>
    </p:spTree>
    <p:extLst>
      <p:ext uri="{BB962C8B-B14F-4D97-AF65-F5344CB8AC3E}">
        <p14:creationId xmlns:p14="http://schemas.microsoft.com/office/powerpoint/2010/main" val="380015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F6A9-E1B7-4CFD-A88C-17EA7842BBC0}"/>
              </a:ext>
            </a:extLst>
          </p:cNvPr>
          <p:cNvSpPr>
            <a:spLocks noGrp="1"/>
          </p:cNvSpPr>
          <p:nvPr>
            <p:ph type="title"/>
          </p:nvPr>
        </p:nvSpPr>
        <p:spPr/>
        <p:txBody>
          <a:bodyPr/>
          <a:lstStyle/>
          <a:p>
            <a:r>
              <a:rPr lang="en-CA" b="1" dirty="0">
                <a:solidFill>
                  <a:srgbClr val="EBEBEB"/>
                </a:solidFill>
              </a:rPr>
              <a:t>Electromagnetic Induction</a:t>
            </a:r>
            <a:br>
              <a:rPr lang="en-CA" b="1" dirty="0">
                <a:solidFill>
                  <a:srgbClr val="EBEBEB"/>
                </a:solidFill>
              </a:rPr>
            </a:br>
            <a:r>
              <a:rPr lang="en-CA" b="1" dirty="0">
                <a:solidFill>
                  <a:srgbClr val="EBEBEB"/>
                </a:solidFill>
              </a:rPr>
              <a:t>			Lenz’s Law</a:t>
            </a:r>
            <a:endParaRPr lang="en-CA" dirty="0"/>
          </a:p>
        </p:txBody>
      </p:sp>
      <p:sp>
        <p:nvSpPr>
          <p:cNvPr id="3" name="Text Placeholder 2">
            <a:extLst>
              <a:ext uri="{FF2B5EF4-FFF2-40B4-BE49-F238E27FC236}">
                <a16:creationId xmlns:a16="http://schemas.microsoft.com/office/drawing/2014/main" id="{B7D86F78-AC43-409B-B062-E3EEF0D50CFA}"/>
              </a:ext>
            </a:extLst>
          </p:cNvPr>
          <p:cNvSpPr>
            <a:spLocks noGrp="1"/>
          </p:cNvSpPr>
          <p:nvPr>
            <p:ph type="body" idx="1"/>
          </p:nvPr>
        </p:nvSpPr>
        <p:spPr>
          <a:xfrm>
            <a:off x="1103312" y="1905000"/>
            <a:ext cx="7032019" cy="576262"/>
          </a:xfrm>
        </p:spPr>
        <p:txBody>
          <a:bodyPr/>
          <a:lstStyle/>
          <a:p>
            <a:pPr lvl="0">
              <a:buClr>
                <a:srgbClr val="ACD433"/>
              </a:buClr>
            </a:pPr>
            <a:r>
              <a:rPr lang="en-CA" sz="2800" b="1" u="sng" dirty="0">
                <a:solidFill>
                  <a:srgbClr val="ACD433"/>
                </a:solidFill>
              </a:rPr>
              <a:t>Pre-Lesson Quiz – What do we know? </a:t>
            </a:r>
          </a:p>
        </p:txBody>
      </p:sp>
      <p:pic>
        <p:nvPicPr>
          <p:cNvPr id="6" name="Picture 5">
            <a:extLst>
              <a:ext uri="{FF2B5EF4-FFF2-40B4-BE49-F238E27FC236}">
                <a16:creationId xmlns:a16="http://schemas.microsoft.com/office/drawing/2014/main" id="{52CF51B8-7E6A-47C2-ABA9-0132CC05AAB2}"/>
              </a:ext>
            </a:extLst>
          </p:cNvPr>
          <p:cNvPicPr>
            <a:picLocks noChangeAspect="1"/>
          </p:cNvPicPr>
          <p:nvPr/>
        </p:nvPicPr>
        <p:blipFill>
          <a:blip r:embed="rId2"/>
          <a:stretch>
            <a:fillRect/>
          </a:stretch>
        </p:blipFill>
        <p:spPr>
          <a:xfrm>
            <a:off x="2559050" y="3324640"/>
            <a:ext cx="7073900" cy="1295400"/>
          </a:xfrm>
          <a:prstGeom prst="rect">
            <a:avLst/>
          </a:prstGeom>
        </p:spPr>
      </p:pic>
    </p:spTree>
    <p:extLst>
      <p:ext uri="{BB962C8B-B14F-4D97-AF65-F5344CB8AC3E}">
        <p14:creationId xmlns:p14="http://schemas.microsoft.com/office/powerpoint/2010/main" val="1319777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F6A9-E1B7-4CFD-A88C-17EA7842BBC0}"/>
              </a:ext>
            </a:extLst>
          </p:cNvPr>
          <p:cNvSpPr>
            <a:spLocks noGrp="1"/>
          </p:cNvSpPr>
          <p:nvPr>
            <p:ph type="title"/>
          </p:nvPr>
        </p:nvSpPr>
        <p:spPr/>
        <p:txBody>
          <a:bodyPr/>
          <a:lstStyle/>
          <a:p>
            <a:r>
              <a:rPr lang="en-CA" b="1" dirty="0">
                <a:solidFill>
                  <a:srgbClr val="EBEBEB"/>
                </a:solidFill>
              </a:rPr>
              <a:t>Electromagnetic Induction</a:t>
            </a:r>
            <a:br>
              <a:rPr lang="en-CA" b="1" dirty="0">
                <a:solidFill>
                  <a:srgbClr val="EBEBEB"/>
                </a:solidFill>
              </a:rPr>
            </a:br>
            <a:r>
              <a:rPr lang="en-CA" b="1" dirty="0">
                <a:solidFill>
                  <a:srgbClr val="EBEBEB"/>
                </a:solidFill>
              </a:rPr>
              <a:t>			Lenz’s Law</a:t>
            </a:r>
            <a:endParaRPr lang="en-CA" dirty="0"/>
          </a:p>
        </p:txBody>
      </p:sp>
      <p:sp>
        <p:nvSpPr>
          <p:cNvPr id="3" name="Text Placeholder 2">
            <a:extLst>
              <a:ext uri="{FF2B5EF4-FFF2-40B4-BE49-F238E27FC236}">
                <a16:creationId xmlns:a16="http://schemas.microsoft.com/office/drawing/2014/main" id="{B7D86F78-AC43-409B-B062-E3EEF0D50CFA}"/>
              </a:ext>
            </a:extLst>
          </p:cNvPr>
          <p:cNvSpPr>
            <a:spLocks noGrp="1"/>
          </p:cNvSpPr>
          <p:nvPr>
            <p:ph type="body" idx="1"/>
          </p:nvPr>
        </p:nvSpPr>
        <p:spPr>
          <a:xfrm>
            <a:off x="1103312" y="1905000"/>
            <a:ext cx="7032019" cy="576262"/>
          </a:xfrm>
        </p:spPr>
        <p:txBody>
          <a:bodyPr/>
          <a:lstStyle/>
          <a:p>
            <a:pPr lvl="0">
              <a:buClr>
                <a:srgbClr val="ACD433"/>
              </a:buClr>
            </a:pPr>
            <a:r>
              <a:rPr lang="en-CA" sz="2800" b="1" u="sng" dirty="0">
                <a:solidFill>
                  <a:srgbClr val="ACD433"/>
                </a:solidFill>
              </a:rPr>
              <a:t>Pre-Lesson Quiz – What do we know? </a:t>
            </a:r>
          </a:p>
        </p:txBody>
      </p:sp>
      <p:pic>
        <p:nvPicPr>
          <p:cNvPr id="5" name="Picture 4">
            <a:extLst>
              <a:ext uri="{FF2B5EF4-FFF2-40B4-BE49-F238E27FC236}">
                <a16:creationId xmlns:a16="http://schemas.microsoft.com/office/drawing/2014/main" id="{CC545C1A-28A0-4451-98AF-2440EFD7244D}"/>
              </a:ext>
            </a:extLst>
          </p:cNvPr>
          <p:cNvPicPr>
            <a:picLocks noChangeAspect="1"/>
          </p:cNvPicPr>
          <p:nvPr/>
        </p:nvPicPr>
        <p:blipFill>
          <a:blip r:embed="rId2"/>
          <a:stretch>
            <a:fillRect/>
          </a:stretch>
        </p:blipFill>
        <p:spPr>
          <a:xfrm>
            <a:off x="2559050" y="3324641"/>
            <a:ext cx="7073900" cy="1295400"/>
          </a:xfrm>
          <a:prstGeom prst="rect">
            <a:avLst/>
          </a:prstGeom>
        </p:spPr>
      </p:pic>
    </p:spTree>
    <p:extLst>
      <p:ext uri="{BB962C8B-B14F-4D97-AF65-F5344CB8AC3E}">
        <p14:creationId xmlns:p14="http://schemas.microsoft.com/office/powerpoint/2010/main" val="1283011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F6A9-E1B7-4CFD-A88C-17EA7842BBC0}"/>
              </a:ext>
            </a:extLst>
          </p:cNvPr>
          <p:cNvSpPr>
            <a:spLocks noGrp="1"/>
          </p:cNvSpPr>
          <p:nvPr>
            <p:ph type="title"/>
          </p:nvPr>
        </p:nvSpPr>
        <p:spPr/>
        <p:txBody>
          <a:bodyPr/>
          <a:lstStyle/>
          <a:p>
            <a:r>
              <a:rPr lang="en-CA" b="1" dirty="0">
                <a:solidFill>
                  <a:srgbClr val="EBEBEB"/>
                </a:solidFill>
              </a:rPr>
              <a:t>Electromagnetic Induction</a:t>
            </a:r>
            <a:br>
              <a:rPr lang="en-CA" b="1" dirty="0">
                <a:solidFill>
                  <a:srgbClr val="EBEBEB"/>
                </a:solidFill>
              </a:rPr>
            </a:br>
            <a:r>
              <a:rPr lang="en-CA" b="1" dirty="0">
                <a:solidFill>
                  <a:srgbClr val="EBEBEB"/>
                </a:solidFill>
              </a:rPr>
              <a:t>			Lenz’s Law</a:t>
            </a:r>
            <a:endParaRPr lang="en-CA" dirty="0"/>
          </a:p>
        </p:txBody>
      </p:sp>
      <p:sp>
        <p:nvSpPr>
          <p:cNvPr id="3" name="Text Placeholder 2">
            <a:extLst>
              <a:ext uri="{FF2B5EF4-FFF2-40B4-BE49-F238E27FC236}">
                <a16:creationId xmlns:a16="http://schemas.microsoft.com/office/drawing/2014/main" id="{B7D86F78-AC43-409B-B062-E3EEF0D50CFA}"/>
              </a:ext>
            </a:extLst>
          </p:cNvPr>
          <p:cNvSpPr>
            <a:spLocks noGrp="1"/>
          </p:cNvSpPr>
          <p:nvPr>
            <p:ph type="body" idx="1"/>
          </p:nvPr>
        </p:nvSpPr>
        <p:spPr>
          <a:xfrm>
            <a:off x="1103312" y="1905000"/>
            <a:ext cx="7032019" cy="576262"/>
          </a:xfrm>
        </p:spPr>
        <p:txBody>
          <a:bodyPr/>
          <a:lstStyle/>
          <a:p>
            <a:pPr lvl="0">
              <a:buClr>
                <a:srgbClr val="ACD433"/>
              </a:buClr>
            </a:pPr>
            <a:r>
              <a:rPr lang="en-CA" sz="2800" b="1" u="sng" dirty="0">
                <a:solidFill>
                  <a:srgbClr val="ACD433"/>
                </a:solidFill>
              </a:rPr>
              <a:t>Pre-Lesson Quiz – What do we know? </a:t>
            </a:r>
          </a:p>
        </p:txBody>
      </p:sp>
      <p:pic>
        <p:nvPicPr>
          <p:cNvPr id="6" name="Picture 5">
            <a:extLst>
              <a:ext uri="{FF2B5EF4-FFF2-40B4-BE49-F238E27FC236}">
                <a16:creationId xmlns:a16="http://schemas.microsoft.com/office/drawing/2014/main" id="{A043FA56-768C-4DE9-A472-3D01765346D6}"/>
              </a:ext>
            </a:extLst>
          </p:cNvPr>
          <p:cNvPicPr>
            <a:picLocks noChangeAspect="1"/>
          </p:cNvPicPr>
          <p:nvPr/>
        </p:nvPicPr>
        <p:blipFill>
          <a:blip r:embed="rId2"/>
          <a:stretch>
            <a:fillRect/>
          </a:stretch>
        </p:blipFill>
        <p:spPr>
          <a:xfrm>
            <a:off x="2641600" y="3149877"/>
            <a:ext cx="6908800" cy="2095500"/>
          </a:xfrm>
          <a:prstGeom prst="rect">
            <a:avLst/>
          </a:prstGeom>
        </p:spPr>
      </p:pic>
    </p:spTree>
    <p:extLst>
      <p:ext uri="{BB962C8B-B14F-4D97-AF65-F5344CB8AC3E}">
        <p14:creationId xmlns:p14="http://schemas.microsoft.com/office/powerpoint/2010/main" val="2517750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F6A9-E1B7-4CFD-A88C-17EA7842BBC0}"/>
              </a:ext>
            </a:extLst>
          </p:cNvPr>
          <p:cNvSpPr>
            <a:spLocks noGrp="1"/>
          </p:cNvSpPr>
          <p:nvPr>
            <p:ph type="title"/>
          </p:nvPr>
        </p:nvSpPr>
        <p:spPr/>
        <p:txBody>
          <a:bodyPr/>
          <a:lstStyle/>
          <a:p>
            <a:r>
              <a:rPr lang="en-CA" b="1" dirty="0">
                <a:solidFill>
                  <a:srgbClr val="EBEBEB"/>
                </a:solidFill>
              </a:rPr>
              <a:t>Electromagnetic Induction</a:t>
            </a:r>
            <a:br>
              <a:rPr lang="en-CA" b="1" dirty="0">
                <a:solidFill>
                  <a:srgbClr val="EBEBEB"/>
                </a:solidFill>
              </a:rPr>
            </a:br>
            <a:r>
              <a:rPr lang="en-CA" b="1" dirty="0">
                <a:solidFill>
                  <a:srgbClr val="EBEBEB"/>
                </a:solidFill>
              </a:rPr>
              <a:t>			Lenz’s Law</a:t>
            </a:r>
            <a:endParaRPr lang="en-CA" dirty="0"/>
          </a:p>
        </p:txBody>
      </p:sp>
      <p:sp>
        <p:nvSpPr>
          <p:cNvPr id="3" name="Text Placeholder 2">
            <a:extLst>
              <a:ext uri="{FF2B5EF4-FFF2-40B4-BE49-F238E27FC236}">
                <a16:creationId xmlns:a16="http://schemas.microsoft.com/office/drawing/2014/main" id="{B7D86F78-AC43-409B-B062-E3EEF0D50CFA}"/>
              </a:ext>
            </a:extLst>
          </p:cNvPr>
          <p:cNvSpPr>
            <a:spLocks noGrp="1"/>
          </p:cNvSpPr>
          <p:nvPr>
            <p:ph type="body" idx="1"/>
          </p:nvPr>
        </p:nvSpPr>
        <p:spPr>
          <a:xfrm>
            <a:off x="1103312" y="1905000"/>
            <a:ext cx="7032019" cy="576262"/>
          </a:xfrm>
        </p:spPr>
        <p:txBody>
          <a:bodyPr/>
          <a:lstStyle/>
          <a:p>
            <a:pPr lvl="0">
              <a:buClr>
                <a:srgbClr val="ACD433"/>
              </a:buClr>
            </a:pPr>
            <a:r>
              <a:rPr lang="en-CA" sz="2800" b="1" u="sng" dirty="0">
                <a:solidFill>
                  <a:srgbClr val="ACD433"/>
                </a:solidFill>
              </a:rPr>
              <a:t>Pre-Lesson Quiz – What do we know? </a:t>
            </a:r>
          </a:p>
        </p:txBody>
      </p:sp>
      <p:pic>
        <p:nvPicPr>
          <p:cNvPr id="5" name="Picture 4">
            <a:extLst>
              <a:ext uri="{FF2B5EF4-FFF2-40B4-BE49-F238E27FC236}">
                <a16:creationId xmlns:a16="http://schemas.microsoft.com/office/drawing/2014/main" id="{20FACD44-C765-4740-AEB8-57A15C4EEFBA}"/>
              </a:ext>
            </a:extLst>
          </p:cNvPr>
          <p:cNvPicPr>
            <a:picLocks noChangeAspect="1"/>
          </p:cNvPicPr>
          <p:nvPr/>
        </p:nvPicPr>
        <p:blipFill>
          <a:blip r:embed="rId2"/>
          <a:stretch>
            <a:fillRect/>
          </a:stretch>
        </p:blipFill>
        <p:spPr>
          <a:xfrm>
            <a:off x="2641600" y="3149877"/>
            <a:ext cx="6908800" cy="2095500"/>
          </a:xfrm>
          <a:prstGeom prst="rect">
            <a:avLst/>
          </a:prstGeom>
        </p:spPr>
      </p:pic>
    </p:spTree>
    <p:extLst>
      <p:ext uri="{BB962C8B-B14F-4D97-AF65-F5344CB8AC3E}">
        <p14:creationId xmlns:p14="http://schemas.microsoft.com/office/powerpoint/2010/main" val="223075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F6A9-E1B7-4CFD-A88C-17EA7842BBC0}"/>
              </a:ext>
            </a:extLst>
          </p:cNvPr>
          <p:cNvSpPr>
            <a:spLocks noGrp="1"/>
          </p:cNvSpPr>
          <p:nvPr>
            <p:ph type="title"/>
          </p:nvPr>
        </p:nvSpPr>
        <p:spPr/>
        <p:txBody>
          <a:bodyPr/>
          <a:lstStyle/>
          <a:p>
            <a:r>
              <a:rPr lang="en-CA" b="1" dirty="0">
                <a:solidFill>
                  <a:srgbClr val="EBEBEB"/>
                </a:solidFill>
              </a:rPr>
              <a:t>Electromagnetic Induction</a:t>
            </a:r>
            <a:br>
              <a:rPr lang="en-CA" b="1" dirty="0">
                <a:solidFill>
                  <a:srgbClr val="EBEBEB"/>
                </a:solidFill>
              </a:rPr>
            </a:br>
            <a:r>
              <a:rPr lang="en-CA" b="1" dirty="0">
                <a:solidFill>
                  <a:srgbClr val="EBEBEB"/>
                </a:solidFill>
              </a:rPr>
              <a:t>			Lenz’s Law</a:t>
            </a:r>
            <a:endParaRPr lang="en-CA" dirty="0"/>
          </a:p>
        </p:txBody>
      </p:sp>
      <p:sp>
        <p:nvSpPr>
          <p:cNvPr id="3" name="Text Placeholder 2">
            <a:extLst>
              <a:ext uri="{FF2B5EF4-FFF2-40B4-BE49-F238E27FC236}">
                <a16:creationId xmlns:a16="http://schemas.microsoft.com/office/drawing/2014/main" id="{B7D86F78-AC43-409B-B062-E3EEF0D50CFA}"/>
              </a:ext>
            </a:extLst>
          </p:cNvPr>
          <p:cNvSpPr>
            <a:spLocks noGrp="1"/>
          </p:cNvSpPr>
          <p:nvPr>
            <p:ph type="body" idx="1"/>
          </p:nvPr>
        </p:nvSpPr>
        <p:spPr>
          <a:xfrm>
            <a:off x="1103312" y="1905000"/>
            <a:ext cx="7032019" cy="576262"/>
          </a:xfrm>
        </p:spPr>
        <p:txBody>
          <a:bodyPr/>
          <a:lstStyle/>
          <a:p>
            <a:pPr lvl="0">
              <a:buClr>
                <a:srgbClr val="ACD433"/>
              </a:buClr>
            </a:pPr>
            <a:r>
              <a:rPr lang="en-CA" sz="2800" b="1" u="sng" dirty="0">
                <a:solidFill>
                  <a:srgbClr val="ACD433"/>
                </a:solidFill>
              </a:rPr>
              <a:t>Pre-Lesson Quiz – What do we know? </a:t>
            </a:r>
          </a:p>
        </p:txBody>
      </p:sp>
      <p:pic>
        <p:nvPicPr>
          <p:cNvPr id="6" name="Picture 5">
            <a:extLst>
              <a:ext uri="{FF2B5EF4-FFF2-40B4-BE49-F238E27FC236}">
                <a16:creationId xmlns:a16="http://schemas.microsoft.com/office/drawing/2014/main" id="{398A5631-5330-493C-9A60-D90C9CFCEF11}"/>
              </a:ext>
            </a:extLst>
          </p:cNvPr>
          <p:cNvPicPr>
            <a:picLocks noChangeAspect="1"/>
          </p:cNvPicPr>
          <p:nvPr/>
        </p:nvPicPr>
        <p:blipFill>
          <a:blip r:embed="rId2"/>
          <a:stretch>
            <a:fillRect/>
          </a:stretch>
        </p:blipFill>
        <p:spPr>
          <a:xfrm>
            <a:off x="2489200" y="2821885"/>
            <a:ext cx="7213600" cy="3467100"/>
          </a:xfrm>
          <a:prstGeom prst="rect">
            <a:avLst/>
          </a:prstGeom>
        </p:spPr>
      </p:pic>
    </p:spTree>
    <p:extLst>
      <p:ext uri="{BB962C8B-B14F-4D97-AF65-F5344CB8AC3E}">
        <p14:creationId xmlns:p14="http://schemas.microsoft.com/office/powerpoint/2010/main" val="304164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F6A9-E1B7-4CFD-A88C-17EA7842BBC0}"/>
              </a:ext>
            </a:extLst>
          </p:cNvPr>
          <p:cNvSpPr>
            <a:spLocks noGrp="1"/>
          </p:cNvSpPr>
          <p:nvPr>
            <p:ph type="title"/>
          </p:nvPr>
        </p:nvSpPr>
        <p:spPr/>
        <p:txBody>
          <a:bodyPr/>
          <a:lstStyle/>
          <a:p>
            <a:r>
              <a:rPr lang="en-CA" b="1" dirty="0">
                <a:solidFill>
                  <a:srgbClr val="EBEBEB"/>
                </a:solidFill>
              </a:rPr>
              <a:t>Electromagnetic Induction</a:t>
            </a:r>
            <a:br>
              <a:rPr lang="en-CA" b="1" dirty="0">
                <a:solidFill>
                  <a:srgbClr val="EBEBEB"/>
                </a:solidFill>
              </a:rPr>
            </a:br>
            <a:r>
              <a:rPr lang="en-CA" b="1" dirty="0">
                <a:solidFill>
                  <a:srgbClr val="EBEBEB"/>
                </a:solidFill>
              </a:rPr>
              <a:t>			Lenz’s Law</a:t>
            </a:r>
            <a:endParaRPr lang="en-CA" dirty="0"/>
          </a:p>
        </p:txBody>
      </p:sp>
      <p:sp>
        <p:nvSpPr>
          <p:cNvPr id="3" name="Text Placeholder 2">
            <a:extLst>
              <a:ext uri="{FF2B5EF4-FFF2-40B4-BE49-F238E27FC236}">
                <a16:creationId xmlns:a16="http://schemas.microsoft.com/office/drawing/2014/main" id="{B7D86F78-AC43-409B-B062-E3EEF0D50CFA}"/>
              </a:ext>
            </a:extLst>
          </p:cNvPr>
          <p:cNvSpPr>
            <a:spLocks noGrp="1"/>
          </p:cNvSpPr>
          <p:nvPr>
            <p:ph type="body" idx="1"/>
          </p:nvPr>
        </p:nvSpPr>
        <p:spPr>
          <a:xfrm>
            <a:off x="1103312" y="1905000"/>
            <a:ext cx="7032019" cy="576262"/>
          </a:xfrm>
        </p:spPr>
        <p:txBody>
          <a:bodyPr/>
          <a:lstStyle/>
          <a:p>
            <a:pPr lvl="0">
              <a:buClr>
                <a:srgbClr val="ACD433"/>
              </a:buClr>
            </a:pPr>
            <a:r>
              <a:rPr lang="en-CA" sz="2800" b="1" u="sng" dirty="0">
                <a:solidFill>
                  <a:srgbClr val="ACD433"/>
                </a:solidFill>
              </a:rPr>
              <a:t>Pre-Lesson Quiz – What do we know? </a:t>
            </a:r>
          </a:p>
        </p:txBody>
      </p:sp>
      <p:pic>
        <p:nvPicPr>
          <p:cNvPr id="5" name="Picture 4">
            <a:extLst>
              <a:ext uri="{FF2B5EF4-FFF2-40B4-BE49-F238E27FC236}">
                <a16:creationId xmlns:a16="http://schemas.microsoft.com/office/drawing/2014/main" id="{D7063C66-EBCE-458C-AFE9-0D061E4ABB9C}"/>
              </a:ext>
            </a:extLst>
          </p:cNvPr>
          <p:cNvPicPr>
            <a:picLocks noChangeAspect="1"/>
          </p:cNvPicPr>
          <p:nvPr/>
        </p:nvPicPr>
        <p:blipFill>
          <a:blip r:embed="rId2"/>
          <a:stretch>
            <a:fillRect/>
          </a:stretch>
        </p:blipFill>
        <p:spPr>
          <a:xfrm>
            <a:off x="2489200" y="2821882"/>
            <a:ext cx="7213600" cy="3467100"/>
          </a:xfrm>
          <a:prstGeom prst="rect">
            <a:avLst/>
          </a:prstGeom>
        </p:spPr>
      </p:pic>
    </p:spTree>
    <p:extLst>
      <p:ext uri="{BB962C8B-B14F-4D97-AF65-F5344CB8AC3E}">
        <p14:creationId xmlns:p14="http://schemas.microsoft.com/office/powerpoint/2010/main" val="309047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57A09-1337-4F93-B363-E273ED7FC335}"/>
              </a:ext>
            </a:extLst>
          </p:cNvPr>
          <p:cNvSpPr>
            <a:spLocks noGrp="1"/>
          </p:cNvSpPr>
          <p:nvPr>
            <p:ph type="title"/>
          </p:nvPr>
        </p:nvSpPr>
        <p:spPr/>
        <p:txBody>
          <a:bodyPr/>
          <a:lstStyle/>
          <a:p>
            <a:r>
              <a:rPr lang="en-CA" b="1" u="sng" dirty="0">
                <a:solidFill>
                  <a:srgbClr val="92D050"/>
                </a:solidFill>
              </a:rPr>
              <a:t>What is Electromagnetic Induction?</a:t>
            </a:r>
          </a:p>
        </p:txBody>
      </p:sp>
      <p:sp>
        <p:nvSpPr>
          <p:cNvPr id="4" name="Text Placeholder 3">
            <a:extLst>
              <a:ext uri="{FF2B5EF4-FFF2-40B4-BE49-F238E27FC236}">
                <a16:creationId xmlns:a16="http://schemas.microsoft.com/office/drawing/2014/main" id="{682DECA5-75C4-4479-8566-EA2161C1F386}"/>
              </a:ext>
            </a:extLst>
          </p:cNvPr>
          <p:cNvSpPr>
            <a:spLocks noGrp="1"/>
          </p:cNvSpPr>
          <p:nvPr>
            <p:ph type="body" sz="half" idx="2"/>
          </p:nvPr>
        </p:nvSpPr>
        <p:spPr>
          <a:xfrm>
            <a:off x="1154956" y="5367324"/>
            <a:ext cx="10213770" cy="1052329"/>
          </a:xfrm>
        </p:spPr>
        <p:txBody>
          <a:bodyPr>
            <a:normAutofit/>
          </a:bodyPr>
          <a:lstStyle/>
          <a:p>
            <a:r>
              <a:rPr lang="en-US" sz="2000" dirty="0"/>
              <a:t>Electromagnetic induction is the production of an electromotive force (EMF, or voltage) across an electrical conductor in a changing magnetic field. The EMF results in the flow of charge (electrons) through the conductor.</a:t>
            </a:r>
            <a:endParaRPr lang="en-CA" sz="2000" dirty="0"/>
          </a:p>
        </p:txBody>
      </p:sp>
      <p:pic>
        <p:nvPicPr>
          <p:cNvPr id="14" name="Picture 13">
            <a:hlinkClick r:id="rId3" action="ppaction://hlinkfile"/>
            <a:extLst>
              <a:ext uri="{FF2B5EF4-FFF2-40B4-BE49-F238E27FC236}">
                <a16:creationId xmlns:a16="http://schemas.microsoft.com/office/drawing/2014/main" id="{B037A0F2-2196-4D81-A68D-2E78001ED4DE}"/>
              </a:ext>
            </a:extLst>
          </p:cNvPr>
          <p:cNvPicPr>
            <a:picLocks noChangeAspect="1"/>
          </p:cNvPicPr>
          <p:nvPr/>
        </p:nvPicPr>
        <p:blipFill>
          <a:blip r:embed="rId4"/>
          <a:stretch>
            <a:fillRect/>
          </a:stretch>
        </p:blipFill>
        <p:spPr>
          <a:xfrm>
            <a:off x="1225485" y="352353"/>
            <a:ext cx="10143241" cy="4448234"/>
          </a:xfrm>
          <a:prstGeom prst="rect">
            <a:avLst/>
          </a:prstGeom>
        </p:spPr>
      </p:pic>
    </p:spTree>
    <p:extLst>
      <p:ext uri="{BB962C8B-B14F-4D97-AF65-F5344CB8AC3E}">
        <p14:creationId xmlns:p14="http://schemas.microsoft.com/office/powerpoint/2010/main" val="3443569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F6A9-E1B7-4CFD-A88C-17EA7842BBC0}"/>
              </a:ext>
            </a:extLst>
          </p:cNvPr>
          <p:cNvSpPr>
            <a:spLocks noGrp="1"/>
          </p:cNvSpPr>
          <p:nvPr>
            <p:ph type="title"/>
          </p:nvPr>
        </p:nvSpPr>
        <p:spPr/>
        <p:txBody>
          <a:bodyPr/>
          <a:lstStyle/>
          <a:p>
            <a:r>
              <a:rPr lang="en-CA" b="1" dirty="0">
                <a:solidFill>
                  <a:srgbClr val="EBEBEB"/>
                </a:solidFill>
              </a:rPr>
              <a:t>Electromagnetic Induction</a:t>
            </a:r>
            <a:br>
              <a:rPr lang="en-CA" b="1" dirty="0">
                <a:solidFill>
                  <a:srgbClr val="EBEBEB"/>
                </a:solidFill>
              </a:rPr>
            </a:br>
            <a:r>
              <a:rPr lang="en-CA" b="1" dirty="0">
                <a:solidFill>
                  <a:srgbClr val="EBEBEB"/>
                </a:solidFill>
              </a:rPr>
              <a:t>			&amp; Lenz’s Law</a:t>
            </a:r>
          </a:p>
        </p:txBody>
      </p:sp>
      <p:sp>
        <p:nvSpPr>
          <p:cNvPr id="3" name="Text Placeholder 2">
            <a:extLst>
              <a:ext uri="{FF2B5EF4-FFF2-40B4-BE49-F238E27FC236}">
                <a16:creationId xmlns:a16="http://schemas.microsoft.com/office/drawing/2014/main" id="{B7D86F78-AC43-409B-B062-E3EEF0D50CFA}"/>
              </a:ext>
            </a:extLst>
          </p:cNvPr>
          <p:cNvSpPr>
            <a:spLocks noGrp="1"/>
          </p:cNvSpPr>
          <p:nvPr>
            <p:ph type="body" idx="1"/>
          </p:nvPr>
        </p:nvSpPr>
        <p:spPr>
          <a:xfrm>
            <a:off x="646111" y="2166938"/>
            <a:ext cx="4396338" cy="576262"/>
          </a:xfrm>
        </p:spPr>
        <p:txBody>
          <a:bodyPr/>
          <a:lstStyle/>
          <a:p>
            <a:pPr lvl="0">
              <a:buClr>
                <a:srgbClr val="ACD433"/>
              </a:buClr>
            </a:pPr>
            <a:r>
              <a:rPr lang="en-CA" sz="3200" b="1" u="sng" dirty="0">
                <a:solidFill>
                  <a:srgbClr val="ACD433"/>
                </a:solidFill>
              </a:rPr>
              <a:t>Lesson Content</a:t>
            </a:r>
          </a:p>
        </p:txBody>
      </p:sp>
      <p:sp>
        <p:nvSpPr>
          <p:cNvPr id="4" name="Content Placeholder 3">
            <a:extLst>
              <a:ext uri="{FF2B5EF4-FFF2-40B4-BE49-F238E27FC236}">
                <a16:creationId xmlns:a16="http://schemas.microsoft.com/office/drawing/2014/main" id="{38ECAA99-FDBC-4C0A-A408-582B12FF67A6}"/>
              </a:ext>
            </a:extLst>
          </p:cNvPr>
          <p:cNvSpPr>
            <a:spLocks noGrp="1"/>
          </p:cNvSpPr>
          <p:nvPr>
            <p:ph sz="half" idx="2"/>
          </p:nvPr>
        </p:nvSpPr>
        <p:spPr>
          <a:xfrm>
            <a:off x="1103312" y="2835965"/>
            <a:ext cx="10915863" cy="3829878"/>
          </a:xfrm>
        </p:spPr>
        <p:txBody>
          <a:bodyPr>
            <a:normAutofit/>
          </a:bodyPr>
          <a:lstStyle/>
          <a:p>
            <a:pPr marL="457200" indent="-457200">
              <a:buAutoNum type="arabicParenR"/>
            </a:pPr>
            <a:r>
              <a:rPr lang="en-US" sz="3200" dirty="0"/>
              <a:t>Electromagnetic Induction</a:t>
            </a:r>
          </a:p>
          <a:p>
            <a:pPr marL="457200" indent="-457200">
              <a:buAutoNum type="arabicParenR"/>
            </a:pPr>
            <a:r>
              <a:rPr lang="en-US" sz="3200" dirty="0"/>
              <a:t>Faraday’s Law </a:t>
            </a:r>
            <a:r>
              <a:rPr lang="en-US" sz="3200" dirty="0">
                <a:sym typeface="Wingdings" panose="05000000000000000000" pitchFamily="2" charset="2"/>
              </a:rPr>
              <a:t> </a:t>
            </a:r>
            <a:r>
              <a:rPr lang="en-US" sz="3200" b="1" dirty="0">
                <a:sym typeface="Wingdings" panose="05000000000000000000" pitchFamily="2" charset="2"/>
              </a:rPr>
              <a:t>What is</a:t>
            </a:r>
            <a:r>
              <a:rPr lang="en-US" sz="3200" b="1" dirty="0"/>
              <a:t> Lenz’s Law?</a:t>
            </a:r>
            <a:r>
              <a:rPr lang="en-US" sz="3200" dirty="0"/>
              <a:t> </a:t>
            </a:r>
          </a:p>
          <a:p>
            <a:pPr marL="457200" indent="-457200">
              <a:buAutoNum type="arabicParenR"/>
            </a:pPr>
            <a:r>
              <a:rPr lang="en-US" sz="3200" dirty="0"/>
              <a:t>Demonstration of electromagnetic induction, eddy currents, and Lenz’s Law.</a:t>
            </a:r>
          </a:p>
          <a:p>
            <a:pPr marL="457200" indent="-457200">
              <a:buAutoNum type="arabicParenR"/>
            </a:pPr>
            <a:r>
              <a:rPr lang="en-US" sz="3200" dirty="0"/>
              <a:t>Applications of electromagnetic induction and eddy currents.</a:t>
            </a:r>
          </a:p>
          <a:p>
            <a:endParaRPr lang="en-CA" dirty="0"/>
          </a:p>
        </p:txBody>
      </p:sp>
    </p:spTree>
    <p:extLst>
      <p:ext uri="{BB962C8B-B14F-4D97-AF65-F5344CB8AC3E}">
        <p14:creationId xmlns:p14="http://schemas.microsoft.com/office/powerpoint/2010/main" val="4092740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57A09-1337-4F93-B363-E273ED7FC335}"/>
              </a:ext>
            </a:extLst>
          </p:cNvPr>
          <p:cNvSpPr>
            <a:spLocks noGrp="1"/>
          </p:cNvSpPr>
          <p:nvPr>
            <p:ph type="title"/>
          </p:nvPr>
        </p:nvSpPr>
        <p:spPr>
          <a:xfrm>
            <a:off x="559055" y="516263"/>
            <a:ext cx="8825657" cy="566738"/>
          </a:xfrm>
        </p:spPr>
        <p:txBody>
          <a:bodyPr>
            <a:noAutofit/>
          </a:bodyPr>
          <a:lstStyle/>
          <a:p>
            <a:r>
              <a:rPr lang="en-CA" sz="3600" b="1" u="sng" dirty="0">
                <a:solidFill>
                  <a:srgbClr val="92D050"/>
                </a:solidFill>
              </a:rPr>
              <a:t>What is Lenz’s Law?</a:t>
            </a:r>
          </a:p>
        </p:txBody>
      </p:sp>
      <p:pic>
        <p:nvPicPr>
          <p:cNvPr id="4" name="Picture 3">
            <a:extLst>
              <a:ext uri="{FF2B5EF4-FFF2-40B4-BE49-F238E27FC236}">
                <a16:creationId xmlns:a16="http://schemas.microsoft.com/office/drawing/2014/main" id="{034D5A6B-FCEA-4DD7-8E72-CF52B79E8938}"/>
              </a:ext>
            </a:extLst>
          </p:cNvPr>
          <p:cNvPicPr>
            <a:picLocks noChangeAspect="1"/>
          </p:cNvPicPr>
          <p:nvPr/>
        </p:nvPicPr>
        <p:blipFill>
          <a:blip r:embed="rId3"/>
          <a:stretch>
            <a:fillRect/>
          </a:stretch>
        </p:blipFill>
        <p:spPr>
          <a:xfrm>
            <a:off x="3232758" y="1921267"/>
            <a:ext cx="4744430" cy="2498333"/>
          </a:xfrm>
          <a:prstGeom prst="rect">
            <a:avLst/>
          </a:prstGeom>
        </p:spPr>
      </p:pic>
      <p:sp>
        <p:nvSpPr>
          <p:cNvPr id="10" name="Text Placeholder 3">
            <a:extLst>
              <a:ext uri="{FF2B5EF4-FFF2-40B4-BE49-F238E27FC236}">
                <a16:creationId xmlns:a16="http://schemas.microsoft.com/office/drawing/2014/main" id="{0FEB9446-EDF7-4149-B97C-B8C64B211BF0}"/>
              </a:ext>
            </a:extLst>
          </p:cNvPr>
          <p:cNvSpPr>
            <a:spLocks noGrp="1"/>
          </p:cNvSpPr>
          <p:nvPr>
            <p:ph type="body" sz="half" idx="2"/>
          </p:nvPr>
        </p:nvSpPr>
        <p:spPr>
          <a:xfrm>
            <a:off x="1154956" y="4731701"/>
            <a:ext cx="10213770" cy="1052329"/>
          </a:xfrm>
        </p:spPr>
        <p:txBody>
          <a:bodyPr>
            <a:noAutofit/>
          </a:bodyPr>
          <a:lstStyle/>
          <a:p>
            <a:r>
              <a:rPr lang="en-US" sz="2800" dirty="0"/>
              <a:t>We can think of the “minus” sign in </a:t>
            </a:r>
            <a:r>
              <a:rPr lang="en-US" sz="2800" b="1" u="sng" dirty="0"/>
              <a:t>Faraday’s Law</a:t>
            </a:r>
            <a:r>
              <a:rPr lang="en-US" sz="2800" dirty="0"/>
              <a:t> as a reminder of </a:t>
            </a:r>
            <a:r>
              <a:rPr lang="en-US" sz="2800" b="1" u="sng" dirty="0"/>
              <a:t>Lenz’s Law</a:t>
            </a:r>
            <a:r>
              <a:rPr lang="en-US" sz="2800" dirty="0"/>
              <a:t>. It tells us the direction current will flow in a circuit due to a changing magnetic flux.</a:t>
            </a:r>
            <a:endParaRPr lang="en-CA" sz="2800" dirty="0"/>
          </a:p>
        </p:txBody>
      </p:sp>
    </p:spTree>
    <p:extLst>
      <p:ext uri="{BB962C8B-B14F-4D97-AF65-F5344CB8AC3E}">
        <p14:creationId xmlns:p14="http://schemas.microsoft.com/office/powerpoint/2010/main" val="1997563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57A09-1337-4F93-B363-E273ED7FC335}"/>
              </a:ext>
            </a:extLst>
          </p:cNvPr>
          <p:cNvSpPr>
            <a:spLocks noGrp="1"/>
          </p:cNvSpPr>
          <p:nvPr>
            <p:ph type="title"/>
          </p:nvPr>
        </p:nvSpPr>
        <p:spPr>
          <a:xfrm>
            <a:off x="559055" y="516263"/>
            <a:ext cx="8825657" cy="566738"/>
          </a:xfrm>
        </p:spPr>
        <p:txBody>
          <a:bodyPr>
            <a:noAutofit/>
          </a:bodyPr>
          <a:lstStyle/>
          <a:p>
            <a:r>
              <a:rPr lang="en-CA" sz="3600" b="1" u="sng" dirty="0">
                <a:solidFill>
                  <a:srgbClr val="92D050"/>
                </a:solidFill>
              </a:rPr>
              <a:t>What is Lenz’s Law?</a:t>
            </a:r>
          </a:p>
        </p:txBody>
      </p:sp>
      <p:sp>
        <p:nvSpPr>
          <p:cNvPr id="4" name="Text Placeholder 3">
            <a:extLst>
              <a:ext uri="{FF2B5EF4-FFF2-40B4-BE49-F238E27FC236}">
                <a16:creationId xmlns:a16="http://schemas.microsoft.com/office/drawing/2014/main" id="{682DECA5-75C4-4479-8566-EA2161C1F386}"/>
              </a:ext>
            </a:extLst>
          </p:cNvPr>
          <p:cNvSpPr>
            <a:spLocks noGrp="1"/>
          </p:cNvSpPr>
          <p:nvPr>
            <p:ph type="body" sz="half" idx="2"/>
          </p:nvPr>
        </p:nvSpPr>
        <p:spPr>
          <a:xfrm>
            <a:off x="890359" y="1974574"/>
            <a:ext cx="10175206" cy="4484297"/>
          </a:xfrm>
        </p:spPr>
        <p:txBody>
          <a:bodyPr>
            <a:normAutofit/>
          </a:bodyPr>
          <a:lstStyle/>
          <a:p>
            <a:pPr marL="342900" indent="-342900">
              <a:buFont typeface="Wingdings" panose="05000000000000000000" pitchFamily="2" charset="2"/>
              <a:buChar char="Ø"/>
            </a:pPr>
            <a:r>
              <a:rPr lang="en-US" sz="3200" dirty="0"/>
              <a:t>Lenz’s Law states that the </a:t>
            </a:r>
            <a:r>
              <a:rPr lang="en-US" sz="3200" b="1" u="sng" dirty="0">
                <a:solidFill>
                  <a:srgbClr val="92D050"/>
                </a:solidFill>
              </a:rPr>
              <a:t>direction</a:t>
            </a:r>
            <a:r>
              <a:rPr lang="en-US" sz="3200" dirty="0"/>
              <a:t> of the induced EMF (and induced current) will always oppose the change producing it.</a:t>
            </a:r>
          </a:p>
          <a:p>
            <a:pPr marL="342900" indent="-342900">
              <a:buFont typeface="Wingdings" panose="05000000000000000000" pitchFamily="2" charset="2"/>
              <a:buChar char="Ø"/>
            </a:pPr>
            <a:endParaRPr lang="en-US" sz="1050" dirty="0"/>
          </a:p>
          <a:p>
            <a:pPr marL="342900" indent="-342900">
              <a:buFont typeface="Wingdings" panose="05000000000000000000" pitchFamily="2" charset="2"/>
              <a:buChar char="Ø"/>
            </a:pPr>
            <a:r>
              <a:rPr lang="en-US" sz="3200" dirty="0"/>
              <a:t>Another way to say it is that the direction of the induced current will create its own magnetic field that opposes the changing magnetic field that induced the current.</a:t>
            </a:r>
          </a:p>
        </p:txBody>
      </p:sp>
    </p:spTree>
    <p:extLst>
      <p:ext uri="{BB962C8B-B14F-4D97-AF65-F5344CB8AC3E}">
        <p14:creationId xmlns:p14="http://schemas.microsoft.com/office/powerpoint/2010/main" val="1723226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C85C846-7CE0-48DE-A011-411CC0154CD2}"/>
              </a:ext>
            </a:extLst>
          </p:cNvPr>
          <p:cNvSpPr/>
          <p:nvPr/>
        </p:nvSpPr>
        <p:spPr>
          <a:xfrm>
            <a:off x="7838735" y="4469258"/>
            <a:ext cx="4401284" cy="2388742"/>
          </a:xfrm>
          <a:prstGeom prst="rect">
            <a:avLst/>
          </a:prstGeom>
          <a:solidFill>
            <a:srgbClr val="FFFFFF"/>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4" name="Text Placeholder 3">
            <a:extLst>
              <a:ext uri="{FF2B5EF4-FFF2-40B4-BE49-F238E27FC236}">
                <a16:creationId xmlns:a16="http://schemas.microsoft.com/office/drawing/2014/main" id="{682DECA5-75C4-4479-8566-EA2161C1F386}"/>
              </a:ext>
            </a:extLst>
          </p:cNvPr>
          <p:cNvSpPr>
            <a:spLocks noGrp="1"/>
          </p:cNvSpPr>
          <p:nvPr>
            <p:ph type="body" sz="half" idx="2"/>
          </p:nvPr>
        </p:nvSpPr>
        <p:spPr>
          <a:xfrm>
            <a:off x="559055" y="1868556"/>
            <a:ext cx="7060945" cy="4789097"/>
          </a:xfrm>
        </p:spPr>
        <p:txBody>
          <a:bodyPr>
            <a:normAutofit/>
          </a:bodyPr>
          <a:lstStyle/>
          <a:p>
            <a:pPr marL="342900" indent="-342900">
              <a:buFont typeface="Wingdings" panose="05000000000000000000" pitchFamily="2" charset="2"/>
              <a:buChar char="Ø"/>
            </a:pPr>
            <a:r>
              <a:rPr lang="en-US" sz="3200" dirty="0"/>
              <a:t>For Lenz’s Law, use the “right-hand” rule to determine the direction of current flow.</a:t>
            </a:r>
          </a:p>
          <a:p>
            <a:pPr marL="342900" indent="-342900">
              <a:buFont typeface="Wingdings" panose="05000000000000000000" pitchFamily="2" charset="2"/>
              <a:buChar char="Ø"/>
            </a:pPr>
            <a:endParaRPr lang="en-US" sz="800" dirty="0"/>
          </a:p>
          <a:p>
            <a:pPr marL="342900" indent="-342900">
              <a:buFont typeface="Wingdings" panose="05000000000000000000" pitchFamily="2" charset="2"/>
              <a:buChar char="Ø"/>
            </a:pPr>
            <a:r>
              <a:rPr lang="en-US" sz="3200" dirty="0"/>
              <a:t>Thumb in the direction of current, fingers curl to show the direction of the magnetic field around the wire.</a:t>
            </a:r>
          </a:p>
        </p:txBody>
      </p:sp>
      <p:pic>
        <p:nvPicPr>
          <p:cNvPr id="5" name="Picture 4">
            <a:extLst>
              <a:ext uri="{FF2B5EF4-FFF2-40B4-BE49-F238E27FC236}">
                <a16:creationId xmlns:a16="http://schemas.microsoft.com/office/drawing/2014/main" id="{F57F0882-E407-4B2D-B866-226ACB740CDF}"/>
              </a:ext>
            </a:extLst>
          </p:cNvPr>
          <p:cNvPicPr>
            <a:picLocks noChangeAspect="1"/>
          </p:cNvPicPr>
          <p:nvPr/>
        </p:nvPicPr>
        <p:blipFill>
          <a:blip r:embed="rId3"/>
          <a:stretch>
            <a:fillRect/>
          </a:stretch>
        </p:blipFill>
        <p:spPr>
          <a:xfrm>
            <a:off x="7838735" y="0"/>
            <a:ext cx="4401284" cy="4469258"/>
          </a:xfrm>
          <a:prstGeom prst="rect">
            <a:avLst/>
          </a:prstGeom>
        </p:spPr>
      </p:pic>
      <p:pic>
        <p:nvPicPr>
          <p:cNvPr id="9" name="Picture 8">
            <a:extLst>
              <a:ext uri="{FF2B5EF4-FFF2-40B4-BE49-F238E27FC236}">
                <a16:creationId xmlns:a16="http://schemas.microsoft.com/office/drawing/2014/main" id="{23C02FD2-8C3C-481A-9C1C-751E3A5A392E}"/>
              </a:ext>
            </a:extLst>
          </p:cNvPr>
          <p:cNvPicPr>
            <a:picLocks noChangeAspect="1"/>
          </p:cNvPicPr>
          <p:nvPr/>
        </p:nvPicPr>
        <p:blipFill>
          <a:blip r:embed="rId4"/>
          <a:stretch>
            <a:fillRect/>
          </a:stretch>
        </p:blipFill>
        <p:spPr>
          <a:xfrm rot="5400000">
            <a:off x="8951576" y="4638326"/>
            <a:ext cx="2404653" cy="1781630"/>
          </a:xfrm>
          <a:prstGeom prst="rect">
            <a:avLst/>
          </a:prstGeom>
        </p:spPr>
      </p:pic>
      <p:sp>
        <p:nvSpPr>
          <p:cNvPr id="11" name="Title 1">
            <a:extLst>
              <a:ext uri="{FF2B5EF4-FFF2-40B4-BE49-F238E27FC236}">
                <a16:creationId xmlns:a16="http://schemas.microsoft.com/office/drawing/2014/main" id="{DBCE875B-6D52-4887-973C-AAD48F18DCBA}"/>
              </a:ext>
            </a:extLst>
          </p:cNvPr>
          <p:cNvSpPr txBox="1">
            <a:spLocks/>
          </p:cNvSpPr>
          <p:nvPr/>
        </p:nvSpPr>
        <p:spPr>
          <a:xfrm>
            <a:off x="559055" y="516263"/>
            <a:ext cx="8825657" cy="566738"/>
          </a:xfrm>
          <a:prstGeom prst="rect">
            <a:avLst/>
          </a:prstGeom>
        </p:spPr>
        <p:txBody>
          <a:bodyPr vert="horz" lIns="91440" tIns="45720" rIns="91440" bIns="45720" rtlCol="0" anchor="b">
            <a:noAutofit/>
          </a:bodyPr>
          <a:lstStyle>
            <a:lvl1pPr algn="l" defTabSz="457200" rtl="0" eaLnBrk="1" latinLnBrk="0" hangingPunct="1">
              <a:spcBef>
                <a:spcPct val="0"/>
              </a:spcBef>
              <a:buNone/>
              <a:defRPr sz="24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3600" b="1" u="sng">
                <a:solidFill>
                  <a:srgbClr val="92D050"/>
                </a:solidFill>
              </a:rPr>
              <a:t>What is Lenz’s Law?</a:t>
            </a:r>
            <a:endParaRPr lang="en-CA" sz="3600" b="1" u="sng" dirty="0">
              <a:solidFill>
                <a:srgbClr val="92D050"/>
              </a:solidFill>
            </a:endParaRPr>
          </a:p>
        </p:txBody>
      </p:sp>
    </p:spTree>
    <p:extLst>
      <p:ext uri="{BB962C8B-B14F-4D97-AF65-F5344CB8AC3E}">
        <p14:creationId xmlns:p14="http://schemas.microsoft.com/office/powerpoint/2010/main" val="1148580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82DECA5-75C4-4479-8566-EA2161C1F386}"/>
              </a:ext>
            </a:extLst>
          </p:cNvPr>
          <p:cNvSpPr>
            <a:spLocks noGrp="1"/>
          </p:cNvSpPr>
          <p:nvPr>
            <p:ph type="body" sz="half" idx="2"/>
          </p:nvPr>
        </p:nvSpPr>
        <p:spPr>
          <a:xfrm>
            <a:off x="559055" y="2260314"/>
            <a:ext cx="10824711" cy="4397339"/>
          </a:xfrm>
        </p:spPr>
        <p:txBody>
          <a:bodyPr>
            <a:normAutofit/>
          </a:bodyPr>
          <a:lstStyle/>
          <a:p>
            <a:pPr marL="342900" indent="-342900">
              <a:buFont typeface="Wingdings" panose="05000000000000000000" pitchFamily="2" charset="2"/>
              <a:buChar char="Ø"/>
            </a:pPr>
            <a:r>
              <a:rPr lang="en-US" sz="3200" dirty="0"/>
              <a:t>It also works another way!</a:t>
            </a:r>
          </a:p>
          <a:p>
            <a:pPr marL="342900" indent="-342900">
              <a:buFont typeface="Wingdings" panose="05000000000000000000" pitchFamily="2" charset="2"/>
              <a:buChar char="Ø"/>
            </a:pPr>
            <a:endParaRPr lang="en-US" sz="3200" dirty="0"/>
          </a:p>
          <a:p>
            <a:pPr marL="342900" indent="-342900">
              <a:buFont typeface="Wingdings" panose="05000000000000000000" pitchFamily="2" charset="2"/>
              <a:buChar char="Ø"/>
            </a:pPr>
            <a:r>
              <a:rPr lang="en-US" sz="3200" dirty="0"/>
              <a:t>Point your right thumb in the direction of the OPPOSING magnetic field, then your fingers will curl to show the direction of the current in the wire.</a:t>
            </a:r>
          </a:p>
        </p:txBody>
      </p:sp>
      <p:sp>
        <p:nvSpPr>
          <p:cNvPr id="6" name="Title 1">
            <a:extLst>
              <a:ext uri="{FF2B5EF4-FFF2-40B4-BE49-F238E27FC236}">
                <a16:creationId xmlns:a16="http://schemas.microsoft.com/office/drawing/2014/main" id="{71EA05D1-934F-404F-9103-7C774742BEA4}"/>
              </a:ext>
            </a:extLst>
          </p:cNvPr>
          <p:cNvSpPr txBox="1">
            <a:spLocks/>
          </p:cNvSpPr>
          <p:nvPr/>
        </p:nvSpPr>
        <p:spPr>
          <a:xfrm>
            <a:off x="559055" y="516263"/>
            <a:ext cx="8825657" cy="566738"/>
          </a:xfrm>
          <a:prstGeom prst="rect">
            <a:avLst/>
          </a:prstGeom>
        </p:spPr>
        <p:txBody>
          <a:bodyPr vert="horz" lIns="91440" tIns="45720" rIns="91440" bIns="45720" rtlCol="0" anchor="b">
            <a:noAutofit/>
          </a:bodyPr>
          <a:lstStyle>
            <a:lvl1pPr algn="l" defTabSz="457200" rtl="0" eaLnBrk="1" latinLnBrk="0" hangingPunct="1">
              <a:spcBef>
                <a:spcPct val="0"/>
              </a:spcBef>
              <a:buNone/>
              <a:defRPr sz="24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3600" b="1" u="sng">
                <a:solidFill>
                  <a:srgbClr val="92D050"/>
                </a:solidFill>
              </a:rPr>
              <a:t>What is Lenz’s Law?</a:t>
            </a:r>
            <a:endParaRPr lang="en-CA" sz="3600" b="1" u="sng" dirty="0">
              <a:solidFill>
                <a:srgbClr val="92D050"/>
              </a:solidFill>
            </a:endParaRPr>
          </a:p>
        </p:txBody>
      </p:sp>
    </p:spTree>
    <p:extLst>
      <p:ext uri="{BB962C8B-B14F-4D97-AF65-F5344CB8AC3E}">
        <p14:creationId xmlns:p14="http://schemas.microsoft.com/office/powerpoint/2010/main" val="1015949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D823798-6655-4523-B89F-30D4260F4E7D}"/>
              </a:ext>
            </a:extLst>
          </p:cNvPr>
          <p:cNvPicPr>
            <a:picLocks noChangeAspect="1"/>
          </p:cNvPicPr>
          <p:nvPr/>
        </p:nvPicPr>
        <p:blipFill>
          <a:blip r:embed="rId2"/>
          <a:stretch>
            <a:fillRect/>
          </a:stretch>
        </p:blipFill>
        <p:spPr>
          <a:xfrm>
            <a:off x="11475" y="3143891"/>
            <a:ext cx="12148502" cy="3616503"/>
          </a:xfrm>
          <a:prstGeom prst="rect">
            <a:avLst/>
          </a:prstGeom>
        </p:spPr>
      </p:pic>
      <p:sp>
        <p:nvSpPr>
          <p:cNvPr id="14" name="TextBox 13">
            <a:extLst>
              <a:ext uri="{FF2B5EF4-FFF2-40B4-BE49-F238E27FC236}">
                <a16:creationId xmlns:a16="http://schemas.microsoft.com/office/drawing/2014/main" id="{D122F621-B185-419F-8924-AEC78E5A383F}"/>
              </a:ext>
            </a:extLst>
          </p:cNvPr>
          <p:cNvSpPr txBox="1"/>
          <p:nvPr/>
        </p:nvSpPr>
        <p:spPr>
          <a:xfrm>
            <a:off x="205483" y="6298058"/>
            <a:ext cx="11876926" cy="369332"/>
          </a:xfrm>
          <a:prstGeom prst="rect">
            <a:avLst/>
          </a:prstGeom>
          <a:noFill/>
        </p:spPr>
        <p:txBody>
          <a:bodyPr wrap="square" rtlCol="0">
            <a:spAutoFit/>
          </a:bodyPr>
          <a:lstStyle/>
          <a:p>
            <a:r>
              <a:rPr lang="en-CA" b="1" dirty="0">
                <a:solidFill>
                  <a:schemeClr val="bg1"/>
                </a:solidFill>
                <a:latin typeface="Arial" panose="020B0604020202020204" pitchFamily="34" charset="0"/>
                <a:cs typeface="Arial" panose="020B0604020202020204" pitchFamily="34" charset="0"/>
              </a:rPr>
              <a:t>Changing Field – Increasing or Decreasing    </a:t>
            </a:r>
            <a:r>
              <a:rPr lang="en-CA" b="1" dirty="0">
                <a:solidFill>
                  <a:schemeClr val="bg1"/>
                </a:solidFill>
                <a:latin typeface="Arial" panose="020B0604020202020204" pitchFamily="34" charset="0"/>
                <a:cs typeface="Arial" panose="020B0604020202020204" pitchFamily="34" charset="0"/>
                <a:sym typeface="Wingdings" panose="05000000000000000000" pitchFamily="2" charset="2"/>
              </a:rPr>
              <a:t></a:t>
            </a:r>
            <a:r>
              <a:rPr lang="en-CA" b="1" dirty="0">
                <a:solidFill>
                  <a:schemeClr val="bg1"/>
                </a:solidFill>
                <a:latin typeface="Arial" panose="020B0604020202020204" pitchFamily="34" charset="0"/>
                <a:cs typeface="Arial" panose="020B0604020202020204" pitchFamily="34" charset="0"/>
              </a:rPr>
              <a:t>    Induced Current, Direction Creates an Opposing Field</a:t>
            </a:r>
          </a:p>
        </p:txBody>
      </p:sp>
      <p:pic>
        <p:nvPicPr>
          <p:cNvPr id="16" name="Picture 15">
            <a:extLst>
              <a:ext uri="{FF2B5EF4-FFF2-40B4-BE49-F238E27FC236}">
                <a16:creationId xmlns:a16="http://schemas.microsoft.com/office/drawing/2014/main" id="{DC2F5E57-3CC9-42D0-AD40-A226C2FF2F40}"/>
              </a:ext>
            </a:extLst>
          </p:cNvPr>
          <p:cNvPicPr>
            <a:picLocks noChangeAspect="1"/>
          </p:cNvPicPr>
          <p:nvPr/>
        </p:nvPicPr>
        <p:blipFill>
          <a:blip r:embed="rId3"/>
          <a:stretch>
            <a:fillRect/>
          </a:stretch>
        </p:blipFill>
        <p:spPr>
          <a:xfrm rot="14691583">
            <a:off x="3695270" y="1826744"/>
            <a:ext cx="1492105" cy="1492105"/>
          </a:xfrm>
          <a:prstGeom prst="rect">
            <a:avLst/>
          </a:prstGeom>
          <a:effectLst>
            <a:outerShdw blurRad="50800" dist="50800" dir="5400000" algn="ctr" rotWithShape="0">
              <a:schemeClr val="bg2">
                <a:lumMod val="40000"/>
                <a:lumOff val="60000"/>
              </a:schemeClr>
            </a:outerShdw>
          </a:effectLst>
        </p:spPr>
      </p:pic>
      <p:pic>
        <p:nvPicPr>
          <p:cNvPr id="17" name="Picture 16">
            <a:extLst>
              <a:ext uri="{FF2B5EF4-FFF2-40B4-BE49-F238E27FC236}">
                <a16:creationId xmlns:a16="http://schemas.microsoft.com/office/drawing/2014/main" id="{4C3198E7-456D-4E6B-9D27-5FDA064644A4}"/>
              </a:ext>
            </a:extLst>
          </p:cNvPr>
          <p:cNvPicPr>
            <a:picLocks noChangeAspect="1"/>
          </p:cNvPicPr>
          <p:nvPr/>
        </p:nvPicPr>
        <p:blipFill>
          <a:blip r:embed="rId3"/>
          <a:stretch>
            <a:fillRect/>
          </a:stretch>
        </p:blipFill>
        <p:spPr>
          <a:xfrm rot="3865812">
            <a:off x="9811516" y="1402851"/>
            <a:ext cx="1492105" cy="1492105"/>
          </a:xfrm>
          <a:prstGeom prst="rect">
            <a:avLst/>
          </a:prstGeom>
          <a:effectLst>
            <a:outerShdw blurRad="50800" dist="50800" dir="5400000" algn="ctr" rotWithShape="0">
              <a:schemeClr val="bg2">
                <a:lumMod val="40000"/>
                <a:lumOff val="60000"/>
              </a:schemeClr>
            </a:outerShdw>
          </a:effectLst>
        </p:spPr>
      </p:pic>
      <p:sp>
        <p:nvSpPr>
          <p:cNvPr id="4" name="Title 3">
            <a:extLst>
              <a:ext uri="{FF2B5EF4-FFF2-40B4-BE49-F238E27FC236}">
                <a16:creationId xmlns:a16="http://schemas.microsoft.com/office/drawing/2014/main" id="{81E6D114-3E16-46FD-AC62-50848ECD5E8E}"/>
              </a:ext>
            </a:extLst>
          </p:cNvPr>
          <p:cNvSpPr>
            <a:spLocks noGrp="1"/>
          </p:cNvSpPr>
          <p:nvPr>
            <p:ph type="title"/>
          </p:nvPr>
        </p:nvSpPr>
        <p:spPr/>
        <p:txBody>
          <a:bodyPr/>
          <a:lstStyle/>
          <a:p>
            <a:endParaRPr lang="en-CA"/>
          </a:p>
        </p:txBody>
      </p:sp>
      <p:sp>
        <p:nvSpPr>
          <p:cNvPr id="9" name="Title 1">
            <a:extLst>
              <a:ext uri="{FF2B5EF4-FFF2-40B4-BE49-F238E27FC236}">
                <a16:creationId xmlns:a16="http://schemas.microsoft.com/office/drawing/2014/main" id="{CFB21F2B-CD68-41E2-B439-389560FABAFA}"/>
              </a:ext>
            </a:extLst>
          </p:cNvPr>
          <p:cNvSpPr txBox="1">
            <a:spLocks/>
          </p:cNvSpPr>
          <p:nvPr/>
        </p:nvSpPr>
        <p:spPr>
          <a:xfrm>
            <a:off x="559055" y="516263"/>
            <a:ext cx="8825657" cy="566738"/>
          </a:xfrm>
          <a:prstGeom prst="rect">
            <a:avLst/>
          </a:prstGeom>
        </p:spPr>
        <p:txBody>
          <a:bodyPr vert="horz" lIns="91440" tIns="45720" rIns="91440" bIns="45720" rtlCol="0" anchor="b">
            <a:noAutofit/>
          </a:bodyPr>
          <a:lstStyle>
            <a:lvl1pPr algn="l" defTabSz="457200" rtl="0" eaLnBrk="1" latinLnBrk="0" hangingPunct="1">
              <a:spcBef>
                <a:spcPct val="0"/>
              </a:spcBef>
              <a:buNone/>
              <a:defRPr sz="24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3600" b="1" u="sng">
                <a:solidFill>
                  <a:srgbClr val="92D050"/>
                </a:solidFill>
              </a:rPr>
              <a:t>What is Lenz’s Law?</a:t>
            </a:r>
            <a:endParaRPr lang="en-CA" sz="3600" b="1" u="sng" dirty="0">
              <a:solidFill>
                <a:srgbClr val="92D050"/>
              </a:solidFill>
            </a:endParaRPr>
          </a:p>
        </p:txBody>
      </p:sp>
    </p:spTree>
    <p:extLst>
      <p:ext uri="{BB962C8B-B14F-4D97-AF65-F5344CB8AC3E}">
        <p14:creationId xmlns:p14="http://schemas.microsoft.com/office/powerpoint/2010/main" val="402797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F6A9-E1B7-4CFD-A88C-17EA7842BBC0}"/>
              </a:ext>
            </a:extLst>
          </p:cNvPr>
          <p:cNvSpPr>
            <a:spLocks noGrp="1"/>
          </p:cNvSpPr>
          <p:nvPr>
            <p:ph type="title"/>
          </p:nvPr>
        </p:nvSpPr>
        <p:spPr>
          <a:xfrm>
            <a:off x="646111" y="452718"/>
            <a:ext cx="9404723" cy="859247"/>
          </a:xfrm>
          <a:effectLst>
            <a:outerShdw blurRad="50800" dist="50800" dir="5400000" algn="ctr" rotWithShape="0">
              <a:schemeClr val="tx1"/>
            </a:outerShdw>
          </a:effectLst>
        </p:spPr>
        <p:txBody>
          <a:bodyPr/>
          <a:lstStyle/>
          <a:p>
            <a:r>
              <a:rPr lang="en-CA" dirty="0">
                <a:solidFill>
                  <a:srgbClr val="EBEBEB"/>
                </a:solidFill>
              </a:rPr>
              <a:t>Demonstration Time!</a:t>
            </a:r>
            <a:endParaRPr lang="en-CA" sz="3200" b="1" dirty="0">
              <a:solidFill>
                <a:srgbClr val="FF0000"/>
              </a:solidFill>
            </a:endParaRPr>
          </a:p>
        </p:txBody>
      </p:sp>
      <p:pic>
        <p:nvPicPr>
          <p:cNvPr id="6" name="Picture 5">
            <a:extLst>
              <a:ext uri="{FF2B5EF4-FFF2-40B4-BE49-F238E27FC236}">
                <a16:creationId xmlns:a16="http://schemas.microsoft.com/office/drawing/2014/main" id="{40E6B2FB-38DA-4CAB-9549-4539B2FBBEE2}"/>
              </a:ext>
            </a:extLst>
          </p:cNvPr>
          <p:cNvPicPr>
            <a:picLocks noChangeAspect="1"/>
          </p:cNvPicPr>
          <p:nvPr/>
        </p:nvPicPr>
        <p:blipFill>
          <a:blip r:embed="rId3"/>
          <a:stretch>
            <a:fillRect/>
          </a:stretch>
        </p:blipFill>
        <p:spPr>
          <a:xfrm>
            <a:off x="1403939" y="1208141"/>
            <a:ext cx="9404723" cy="5404693"/>
          </a:xfrm>
          <a:prstGeom prst="rect">
            <a:avLst/>
          </a:prstGeom>
        </p:spPr>
      </p:pic>
    </p:spTree>
    <p:extLst>
      <p:ext uri="{BB962C8B-B14F-4D97-AF65-F5344CB8AC3E}">
        <p14:creationId xmlns:p14="http://schemas.microsoft.com/office/powerpoint/2010/main" val="2802657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F6A9-E1B7-4CFD-A88C-17EA7842BBC0}"/>
              </a:ext>
            </a:extLst>
          </p:cNvPr>
          <p:cNvSpPr>
            <a:spLocks noGrp="1"/>
          </p:cNvSpPr>
          <p:nvPr>
            <p:ph type="title"/>
          </p:nvPr>
        </p:nvSpPr>
        <p:spPr>
          <a:xfrm>
            <a:off x="646111" y="452718"/>
            <a:ext cx="9404723" cy="859247"/>
          </a:xfrm>
          <a:effectLst>
            <a:outerShdw blurRad="50800" dist="50800" dir="5400000" algn="ctr" rotWithShape="0">
              <a:schemeClr val="tx1"/>
            </a:outerShdw>
          </a:effectLst>
        </p:spPr>
        <p:txBody>
          <a:bodyPr/>
          <a:lstStyle/>
          <a:p>
            <a:r>
              <a:rPr lang="en-CA" dirty="0">
                <a:solidFill>
                  <a:srgbClr val="EBEBEB"/>
                </a:solidFill>
              </a:rPr>
              <a:t>Demonstration Time!</a:t>
            </a:r>
            <a:endParaRPr lang="en-CA" sz="3200" b="1" dirty="0">
              <a:solidFill>
                <a:srgbClr val="FF0000"/>
              </a:solidFill>
            </a:endParaRPr>
          </a:p>
        </p:txBody>
      </p:sp>
      <p:pic>
        <p:nvPicPr>
          <p:cNvPr id="4" name="Picture 3">
            <a:extLst>
              <a:ext uri="{FF2B5EF4-FFF2-40B4-BE49-F238E27FC236}">
                <a16:creationId xmlns:a16="http://schemas.microsoft.com/office/drawing/2014/main" id="{FA62505A-5519-4318-83DD-FD5AEE0904B2}"/>
              </a:ext>
            </a:extLst>
          </p:cNvPr>
          <p:cNvPicPr>
            <a:picLocks noChangeAspect="1"/>
          </p:cNvPicPr>
          <p:nvPr/>
        </p:nvPicPr>
        <p:blipFill>
          <a:blip r:embed="rId3"/>
          <a:stretch>
            <a:fillRect/>
          </a:stretch>
        </p:blipFill>
        <p:spPr>
          <a:xfrm>
            <a:off x="1961322" y="1311965"/>
            <a:ext cx="7169426" cy="5377070"/>
          </a:xfrm>
          <a:prstGeom prst="rect">
            <a:avLst/>
          </a:prstGeom>
        </p:spPr>
      </p:pic>
    </p:spTree>
    <p:extLst>
      <p:ext uri="{BB962C8B-B14F-4D97-AF65-F5344CB8AC3E}">
        <p14:creationId xmlns:p14="http://schemas.microsoft.com/office/powerpoint/2010/main" val="855153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F6A9-E1B7-4CFD-A88C-17EA7842BBC0}"/>
              </a:ext>
            </a:extLst>
          </p:cNvPr>
          <p:cNvSpPr>
            <a:spLocks noGrp="1"/>
          </p:cNvSpPr>
          <p:nvPr>
            <p:ph type="title"/>
          </p:nvPr>
        </p:nvSpPr>
        <p:spPr>
          <a:xfrm>
            <a:off x="646111" y="452718"/>
            <a:ext cx="9404723" cy="1400530"/>
          </a:xfrm>
          <a:effectLst>
            <a:outerShdw blurRad="50800" dist="50800" dir="5400000" algn="ctr" rotWithShape="0">
              <a:schemeClr val="tx1"/>
            </a:outerShdw>
          </a:effectLst>
        </p:spPr>
        <p:txBody>
          <a:bodyPr/>
          <a:lstStyle/>
          <a:p>
            <a:r>
              <a:rPr lang="en-CA" dirty="0">
                <a:solidFill>
                  <a:srgbClr val="EBEBEB"/>
                </a:solidFill>
              </a:rPr>
              <a:t>Demonstration Time!</a:t>
            </a:r>
            <a:br>
              <a:rPr lang="en-CA" dirty="0">
                <a:solidFill>
                  <a:srgbClr val="EBEBEB"/>
                </a:solidFill>
              </a:rPr>
            </a:br>
            <a:r>
              <a:rPr lang="en-CA" dirty="0">
                <a:solidFill>
                  <a:srgbClr val="EBEBEB"/>
                </a:solidFill>
              </a:rPr>
              <a:t>		</a:t>
            </a:r>
            <a:r>
              <a:rPr lang="en-CA" sz="3200" b="1" dirty="0">
                <a:solidFill>
                  <a:srgbClr val="FF0000"/>
                </a:solidFill>
              </a:rPr>
              <a:t>but first a short safety warning…</a:t>
            </a:r>
          </a:p>
        </p:txBody>
      </p:sp>
      <p:pic>
        <p:nvPicPr>
          <p:cNvPr id="10" name="Picture 9">
            <a:extLst>
              <a:ext uri="{FF2B5EF4-FFF2-40B4-BE49-F238E27FC236}">
                <a16:creationId xmlns:a16="http://schemas.microsoft.com/office/drawing/2014/main" id="{B4318BE1-4B7E-4A7F-AD0E-B004AA3676C4}"/>
              </a:ext>
            </a:extLst>
          </p:cNvPr>
          <p:cNvPicPr>
            <a:picLocks noChangeAspect="1"/>
          </p:cNvPicPr>
          <p:nvPr/>
        </p:nvPicPr>
        <p:blipFill>
          <a:blip r:embed="rId2"/>
          <a:stretch>
            <a:fillRect/>
          </a:stretch>
        </p:blipFill>
        <p:spPr>
          <a:xfrm>
            <a:off x="789172" y="1853248"/>
            <a:ext cx="9751457" cy="5004752"/>
          </a:xfrm>
          <a:prstGeom prst="rect">
            <a:avLst/>
          </a:prstGeom>
        </p:spPr>
      </p:pic>
    </p:spTree>
    <p:extLst>
      <p:ext uri="{BB962C8B-B14F-4D97-AF65-F5344CB8AC3E}">
        <p14:creationId xmlns:p14="http://schemas.microsoft.com/office/powerpoint/2010/main" val="1806939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D4AD360-3EC2-4E95-B533-7636589F6C0F}"/>
              </a:ext>
            </a:extLst>
          </p:cNvPr>
          <p:cNvPicPr>
            <a:picLocks noChangeAspect="1"/>
          </p:cNvPicPr>
          <p:nvPr/>
        </p:nvPicPr>
        <p:blipFill>
          <a:blip r:embed="rId3"/>
          <a:stretch>
            <a:fillRect/>
          </a:stretch>
        </p:blipFill>
        <p:spPr>
          <a:xfrm>
            <a:off x="0" y="190500"/>
            <a:ext cx="12192000" cy="6477000"/>
          </a:xfrm>
          <a:prstGeom prst="rect">
            <a:avLst/>
          </a:prstGeom>
        </p:spPr>
      </p:pic>
    </p:spTree>
    <p:extLst>
      <p:ext uri="{BB962C8B-B14F-4D97-AF65-F5344CB8AC3E}">
        <p14:creationId xmlns:p14="http://schemas.microsoft.com/office/powerpoint/2010/main" val="1489482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B87248-5167-4E5B-AA6B-C011309799B7}"/>
              </a:ext>
            </a:extLst>
          </p:cNvPr>
          <p:cNvPicPr>
            <a:picLocks noChangeAspect="1"/>
          </p:cNvPicPr>
          <p:nvPr/>
        </p:nvPicPr>
        <p:blipFill>
          <a:blip r:embed="rId3"/>
          <a:stretch>
            <a:fillRect/>
          </a:stretch>
        </p:blipFill>
        <p:spPr>
          <a:xfrm>
            <a:off x="0" y="190500"/>
            <a:ext cx="12192000" cy="6477000"/>
          </a:xfrm>
          <a:prstGeom prst="rect">
            <a:avLst/>
          </a:prstGeom>
        </p:spPr>
      </p:pic>
    </p:spTree>
    <p:extLst>
      <p:ext uri="{BB962C8B-B14F-4D97-AF65-F5344CB8AC3E}">
        <p14:creationId xmlns:p14="http://schemas.microsoft.com/office/powerpoint/2010/main" val="3735616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F6A9-E1B7-4CFD-A88C-17EA7842BBC0}"/>
              </a:ext>
            </a:extLst>
          </p:cNvPr>
          <p:cNvSpPr>
            <a:spLocks noGrp="1"/>
          </p:cNvSpPr>
          <p:nvPr>
            <p:ph type="title"/>
          </p:nvPr>
        </p:nvSpPr>
        <p:spPr/>
        <p:txBody>
          <a:bodyPr/>
          <a:lstStyle/>
          <a:p>
            <a:r>
              <a:rPr lang="en-CA" b="1" dirty="0">
                <a:solidFill>
                  <a:srgbClr val="EBEBEB"/>
                </a:solidFill>
              </a:rPr>
              <a:t>Electromagnetic Induction</a:t>
            </a:r>
            <a:br>
              <a:rPr lang="en-CA" b="1" dirty="0">
                <a:solidFill>
                  <a:srgbClr val="EBEBEB"/>
                </a:solidFill>
              </a:rPr>
            </a:br>
            <a:r>
              <a:rPr lang="en-CA" b="1" dirty="0">
                <a:solidFill>
                  <a:srgbClr val="EBEBEB"/>
                </a:solidFill>
              </a:rPr>
              <a:t>			&amp; Lenz’s Law</a:t>
            </a:r>
          </a:p>
        </p:txBody>
      </p:sp>
      <p:sp>
        <p:nvSpPr>
          <p:cNvPr id="5" name="Text Placeholder 4">
            <a:extLst>
              <a:ext uri="{FF2B5EF4-FFF2-40B4-BE49-F238E27FC236}">
                <a16:creationId xmlns:a16="http://schemas.microsoft.com/office/drawing/2014/main" id="{9BF18044-71DF-42AB-A96D-B657DAC9316E}"/>
              </a:ext>
            </a:extLst>
          </p:cNvPr>
          <p:cNvSpPr>
            <a:spLocks noGrp="1"/>
          </p:cNvSpPr>
          <p:nvPr>
            <p:ph type="body" sz="quarter" idx="3"/>
          </p:nvPr>
        </p:nvSpPr>
        <p:spPr>
          <a:xfrm>
            <a:off x="646111" y="2028946"/>
            <a:ext cx="4396339" cy="576262"/>
          </a:xfrm>
        </p:spPr>
        <p:txBody>
          <a:bodyPr/>
          <a:lstStyle/>
          <a:p>
            <a:pPr lvl="0">
              <a:buClr>
                <a:srgbClr val="ACD433"/>
              </a:buClr>
            </a:pPr>
            <a:r>
              <a:rPr lang="en-CA" sz="3200" b="1" u="sng" dirty="0">
                <a:solidFill>
                  <a:srgbClr val="ACD433"/>
                </a:solidFill>
              </a:rPr>
              <a:t>Big Ideas</a:t>
            </a:r>
          </a:p>
        </p:txBody>
      </p:sp>
      <p:sp>
        <p:nvSpPr>
          <p:cNvPr id="6" name="Content Placeholder 5">
            <a:extLst>
              <a:ext uri="{FF2B5EF4-FFF2-40B4-BE49-F238E27FC236}">
                <a16:creationId xmlns:a16="http://schemas.microsoft.com/office/drawing/2014/main" id="{C10AFBA5-B088-4484-991C-F579A631A8E2}"/>
              </a:ext>
            </a:extLst>
          </p:cNvPr>
          <p:cNvSpPr>
            <a:spLocks noGrp="1"/>
          </p:cNvSpPr>
          <p:nvPr>
            <p:ph sz="quarter" idx="4"/>
          </p:nvPr>
        </p:nvSpPr>
        <p:spPr>
          <a:xfrm>
            <a:off x="768626" y="2780907"/>
            <a:ext cx="10893287" cy="3186260"/>
          </a:xfrm>
        </p:spPr>
        <p:txBody>
          <a:bodyPr>
            <a:normAutofit lnSpcReduction="10000"/>
          </a:bodyPr>
          <a:lstStyle/>
          <a:p>
            <a:r>
              <a:rPr lang="en-US" sz="3200" dirty="0"/>
              <a:t>A changing magnetic field will induce a voltage in a conductor. It may then induce a current in a closed circuit.</a:t>
            </a:r>
          </a:p>
          <a:p>
            <a:endParaRPr lang="en-US" sz="1000" dirty="0"/>
          </a:p>
          <a:p>
            <a:r>
              <a:rPr lang="en-US" sz="3200" dirty="0"/>
              <a:t>The induced current flows in the direction that will create a magnetic field </a:t>
            </a:r>
            <a:r>
              <a:rPr lang="en-US" sz="3200" b="1" u="sng" dirty="0"/>
              <a:t>opposing</a:t>
            </a:r>
            <a:r>
              <a:rPr lang="en-US" sz="3200" dirty="0"/>
              <a:t> the change in magnetic field that created it.</a:t>
            </a:r>
          </a:p>
          <a:p>
            <a:endParaRPr lang="en-CA" sz="2000" dirty="0"/>
          </a:p>
        </p:txBody>
      </p:sp>
    </p:spTree>
    <p:extLst>
      <p:ext uri="{BB962C8B-B14F-4D97-AF65-F5344CB8AC3E}">
        <p14:creationId xmlns:p14="http://schemas.microsoft.com/office/powerpoint/2010/main" val="3812626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8ECAA99-FDBC-4C0A-A408-582B12FF67A6}"/>
              </a:ext>
            </a:extLst>
          </p:cNvPr>
          <p:cNvSpPr>
            <a:spLocks noGrp="1"/>
          </p:cNvSpPr>
          <p:nvPr>
            <p:ph sz="half" idx="2"/>
          </p:nvPr>
        </p:nvSpPr>
        <p:spPr>
          <a:xfrm>
            <a:off x="1103312" y="1696825"/>
            <a:ext cx="10915863" cy="4543719"/>
          </a:xfrm>
        </p:spPr>
        <p:txBody>
          <a:bodyPr>
            <a:normAutofit/>
          </a:bodyPr>
          <a:lstStyle/>
          <a:p>
            <a:r>
              <a:rPr lang="en-US" sz="2400" dirty="0"/>
              <a:t>An eddy current is a current that is created in a conductor in response to a changing magnetic field.</a:t>
            </a:r>
          </a:p>
          <a:p>
            <a:r>
              <a:rPr lang="en-US" sz="2400" dirty="0"/>
              <a:t>By Lenz’s law, the eddy current rotates in a direction so as to create a magnetic field opposing the change.</a:t>
            </a:r>
          </a:p>
          <a:p>
            <a:r>
              <a:rPr lang="en-US" sz="2400" dirty="0"/>
              <a:t>In a conductor, current primarily rotates in a plane perpendicular to the magnetic field.</a:t>
            </a:r>
            <a:endParaRPr lang="en-CA" sz="2400" dirty="0"/>
          </a:p>
        </p:txBody>
      </p:sp>
      <p:sp>
        <p:nvSpPr>
          <p:cNvPr id="6" name="Title 5">
            <a:extLst>
              <a:ext uri="{FF2B5EF4-FFF2-40B4-BE49-F238E27FC236}">
                <a16:creationId xmlns:a16="http://schemas.microsoft.com/office/drawing/2014/main" id="{53382554-2B6C-41BE-BCD7-1B9EDC9E4545}"/>
              </a:ext>
            </a:extLst>
          </p:cNvPr>
          <p:cNvSpPr>
            <a:spLocks noGrp="1"/>
          </p:cNvSpPr>
          <p:nvPr>
            <p:ph type="title"/>
          </p:nvPr>
        </p:nvSpPr>
        <p:spPr/>
        <p:txBody>
          <a:bodyPr/>
          <a:lstStyle/>
          <a:p>
            <a:r>
              <a:rPr lang="en-CA" dirty="0"/>
              <a:t>Eddy Currents</a:t>
            </a:r>
          </a:p>
        </p:txBody>
      </p:sp>
      <p:pic>
        <p:nvPicPr>
          <p:cNvPr id="8" name="Picture 7">
            <a:extLst>
              <a:ext uri="{FF2B5EF4-FFF2-40B4-BE49-F238E27FC236}">
                <a16:creationId xmlns:a16="http://schemas.microsoft.com/office/drawing/2014/main" id="{227B35DC-8E2E-4DBB-A144-20F449EC3D82}"/>
              </a:ext>
            </a:extLst>
          </p:cNvPr>
          <p:cNvPicPr>
            <a:picLocks noChangeAspect="1"/>
          </p:cNvPicPr>
          <p:nvPr/>
        </p:nvPicPr>
        <p:blipFill>
          <a:blip r:embed="rId3"/>
          <a:stretch>
            <a:fillRect/>
          </a:stretch>
        </p:blipFill>
        <p:spPr>
          <a:xfrm>
            <a:off x="4729474" y="3744694"/>
            <a:ext cx="3768709" cy="2773770"/>
          </a:xfrm>
          <a:prstGeom prst="rect">
            <a:avLst/>
          </a:prstGeom>
          <a:effectLst>
            <a:outerShdw blurRad="50800" dist="38100" dir="2700000" algn="tl" rotWithShape="0">
              <a:schemeClr val="accent6">
                <a:alpha val="40000"/>
              </a:schemeClr>
            </a:outerShdw>
          </a:effectLst>
        </p:spPr>
      </p:pic>
    </p:spTree>
    <p:extLst>
      <p:ext uri="{BB962C8B-B14F-4D97-AF65-F5344CB8AC3E}">
        <p14:creationId xmlns:p14="http://schemas.microsoft.com/office/powerpoint/2010/main" val="1915425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9D6EE0-36A2-452B-8037-D5351CC7333F}"/>
              </a:ext>
            </a:extLst>
          </p:cNvPr>
          <p:cNvPicPr>
            <a:picLocks noChangeAspect="1"/>
          </p:cNvPicPr>
          <p:nvPr/>
        </p:nvPicPr>
        <p:blipFill>
          <a:blip r:embed="rId3"/>
          <a:stretch>
            <a:fillRect/>
          </a:stretch>
        </p:blipFill>
        <p:spPr>
          <a:xfrm rot="3347318">
            <a:off x="6756317" y="-730148"/>
            <a:ext cx="5517728" cy="5517728"/>
          </a:xfrm>
          <a:prstGeom prst="rect">
            <a:avLst/>
          </a:prstGeom>
        </p:spPr>
      </p:pic>
      <p:sp>
        <p:nvSpPr>
          <p:cNvPr id="4" name="Content Placeholder 3">
            <a:extLst>
              <a:ext uri="{FF2B5EF4-FFF2-40B4-BE49-F238E27FC236}">
                <a16:creationId xmlns:a16="http://schemas.microsoft.com/office/drawing/2014/main" id="{38ECAA99-FDBC-4C0A-A408-582B12FF67A6}"/>
              </a:ext>
            </a:extLst>
          </p:cNvPr>
          <p:cNvSpPr>
            <a:spLocks noGrp="1"/>
          </p:cNvSpPr>
          <p:nvPr>
            <p:ph sz="half" idx="2"/>
          </p:nvPr>
        </p:nvSpPr>
        <p:spPr>
          <a:xfrm>
            <a:off x="781878" y="2514599"/>
            <a:ext cx="7156174" cy="3725945"/>
          </a:xfrm>
        </p:spPr>
        <p:txBody>
          <a:bodyPr>
            <a:noAutofit/>
          </a:bodyPr>
          <a:lstStyle/>
          <a:p>
            <a:r>
              <a:rPr lang="en-CA" sz="2800" dirty="0"/>
              <a:t>Common electrical equipment - transformers, motors and generators.</a:t>
            </a:r>
          </a:p>
          <a:p>
            <a:endParaRPr lang="en-CA" sz="1000" dirty="0"/>
          </a:p>
          <a:p>
            <a:r>
              <a:rPr lang="en-CA" sz="2800" dirty="0"/>
              <a:t>Electric guitar – the vibrations of metal strings are detected and translated into sounds.</a:t>
            </a:r>
          </a:p>
          <a:p>
            <a:endParaRPr lang="en-CA" sz="1000" dirty="0"/>
          </a:p>
          <a:p>
            <a:r>
              <a:rPr lang="en-CA" sz="2800" dirty="0"/>
              <a:t>Wireless chargers – smartphones and electric toothbrushes.</a:t>
            </a:r>
          </a:p>
        </p:txBody>
      </p:sp>
      <p:sp>
        <p:nvSpPr>
          <p:cNvPr id="6" name="Title 5">
            <a:extLst>
              <a:ext uri="{FF2B5EF4-FFF2-40B4-BE49-F238E27FC236}">
                <a16:creationId xmlns:a16="http://schemas.microsoft.com/office/drawing/2014/main" id="{53382554-2B6C-41BE-BCD7-1B9EDC9E4545}"/>
              </a:ext>
            </a:extLst>
          </p:cNvPr>
          <p:cNvSpPr>
            <a:spLocks noGrp="1"/>
          </p:cNvSpPr>
          <p:nvPr>
            <p:ph type="title"/>
          </p:nvPr>
        </p:nvSpPr>
        <p:spPr/>
        <p:txBody>
          <a:bodyPr/>
          <a:lstStyle/>
          <a:p>
            <a:r>
              <a:rPr lang="en-CA" dirty="0"/>
              <a:t>Applications of Electromagnetic Induction</a:t>
            </a:r>
          </a:p>
        </p:txBody>
      </p:sp>
      <p:pic>
        <p:nvPicPr>
          <p:cNvPr id="9" name="Picture 8">
            <a:extLst>
              <a:ext uri="{FF2B5EF4-FFF2-40B4-BE49-F238E27FC236}">
                <a16:creationId xmlns:a16="http://schemas.microsoft.com/office/drawing/2014/main" id="{FF4D86A1-5DA9-4C41-B381-33D51CC25E8F}"/>
              </a:ext>
            </a:extLst>
          </p:cNvPr>
          <p:cNvPicPr>
            <a:picLocks noChangeAspect="1"/>
          </p:cNvPicPr>
          <p:nvPr/>
        </p:nvPicPr>
        <p:blipFill>
          <a:blip r:embed="rId4"/>
          <a:stretch>
            <a:fillRect/>
          </a:stretch>
        </p:blipFill>
        <p:spPr>
          <a:xfrm>
            <a:off x="7805531" y="3472895"/>
            <a:ext cx="4572000" cy="3429000"/>
          </a:xfrm>
          <a:prstGeom prst="rect">
            <a:avLst/>
          </a:prstGeom>
        </p:spPr>
      </p:pic>
    </p:spTree>
    <p:extLst>
      <p:ext uri="{BB962C8B-B14F-4D97-AF65-F5344CB8AC3E}">
        <p14:creationId xmlns:p14="http://schemas.microsoft.com/office/powerpoint/2010/main" val="2156245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8ECAA99-FDBC-4C0A-A408-582B12FF67A6}"/>
              </a:ext>
            </a:extLst>
          </p:cNvPr>
          <p:cNvSpPr>
            <a:spLocks noGrp="1"/>
          </p:cNvSpPr>
          <p:nvPr>
            <p:ph sz="half" idx="2"/>
          </p:nvPr>
        </p:nvSpPr>
        <p:spPr>
          <a:xfrm>
            <a:off x="5234609" y="1853248"/>
            <a:ext cx="6559826" cy="4733081"/>
          </a:xfrm>
        </p:spPr>
        <p:txBody>
          <a:bodyPr>
            <a:noAutofit/>
          </a:bodyPr>
          <a:lstStyle/>
          <a:p>
            <a:r>
              <a:rPr lang="en-US" sz="2800" dirty="0"/>
              <a:t>Eddy current braking – slowing down large oil drilling equipment.</a:t>
            </a:r>
          </a:p>
          <a:p>
            <a:endParaRPr lang="en-US" sz="1000" dirty="0"/>
          </a:p>
          <a:p>
            <a:r>
              <a:rPr lang="en-US" sz="2800" dirty="0"/>
              <a:t>Repulsive effects and levitation – maglev trains.</a:t>
            </a:r>
          </a:p>
          <a:p>
            <a:endParaRPr lang="en-US" sz="1000" dirty="0"/>
          </a:p>
          <a:p>
            <a:r>
              <a:rPr lang="en-US" sz="2800" dirty="0"/>
              <a:t>Structural testing – checking for cracks in aircraft structural components.</a:t>
            </a:r>
          </a:p>
        </p:txBody>
      </p:sp>
      <p:sp>
        <p:nvSpPr>
          <p:cNvPr id="6" name="Title 5">
            <a:extLst>
              <a:ext uri="{FF2B5EF4-FFF2-40B4-BE49-F238E27FC236}">
                <a16:creationId xmlns:a16="http://schemas.microsoft.com/office/drawing/2014/main" id="{53382554-2B6C-41BE-BCD7-1B9EDC9E4545}"/>
              </a:ext>
            </a:extLst>
          </p:cNvPr>
          <p:cNvSpPr>
            <a:spLocks noGrp="1"/>
          </p:cNvSpPr>
          <p:nvPr>
            <p:ph type="title"/>
          </p:nvPr>
        </p:nvSpPr>
        <p:spPr/>
        <p:txBody>
          <a:bodyPr/>
          <a:lstStyle/>
          <a:p>
            <a:r>
              <a:rPr lang="en-CA" dirty="0"/>
              <a:t>Applications of Eddy Currents</a:t>
            </a:r>
          </a:p>
        </p:txBody>
      </p:sp>
      <p:pic>
        <p:nvPicPr>
          <p:cNvPr id="7" name="Picture 6">
            <a:extLst>
              <a:ext uri="{FF2B5EF4-FFF2-40B4-BE49-F238E27FC236}">
                <a16:creationId xmlns:a16="http://schemas.microsoft.com/office/drawing/2014/main" id="{A05A785D-8B38-4A71-B85E-EB7C8D4C5EE5}"/>
              </a:ext>
            </a:extLst>
          </p:cNvPr>
          <p:cNvPicPr>
            <a:picLocks noChangeAspect="1"/>
          </p:cNvPicPr>
          <p:nvPr/>
        </p:nvPicPr>
        <p:blipFill>
          <a:blip r:embed="rId3"/>
          <a:stretch>
            <a:fillRect/>
          </a:stretch>
        </p:blipFill>
        <p:spPr>
          <a:xfrm>
            <a:off x="646111" y="3175537"/>
            <a:ext cx="4878389" cy="4718602"/>
          </a:xfrm>
          <a:prstGeom prst="rect">
            <a:avLst/>
          </a:prstGeom>
        </p:spPr>
      </p:pic>
      <p:pic>
        <p:nvPicPr>
          <p:cNvPr id="13" name="Picture 12">
            <a:extLst>
              <a:ext uri="{FF2B5EF4-FFF2-40B4-BE49-F238E27FC236}">
                <a16:creationId xmlns:a16="http://schemas.microsoft.com/office/drawing/2014/main" id="{6243FAEB-8043-47B9-8998-B4D63597FC14}"/>
              </a:ext>
            </a:extLst>
          </p:cNvPr>
          <p:cNvPicPr>
            <a:picLocks noChangeAspect="1"/>
          </p:cNvPicPr>
          <p:nvPr/>
        </p:nvPicPr>
        <p:blipFill>
          <a:blip r:embed="rId4"/>
          <a:stretch>
            <a:fillRect/>
          </a:stretch>
        </p:blipFill>
        <p:spPr>
          <a:xfrm>
            <a:off x="1237197" y="1282316"/>
            <a:ext cx="3696216" cy="3524742"/>
          </a:xfrm>
          <a:prstGeom prst="rect">
            <a:avLst/>
          </a:prstGeom>
        </p:spPr>
      </p:pic>
    </p:spTree>
    <p:extLst>
      <p:ext uri="{BB962C8B-B14F-4D97-AF65-F5344CB8AC3E}">
        <p14:creationId xmlns:p14="http://schemas.microsoft.com/office/powerpoint/2010/main" val="3825164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F6A9-E1B7-4CFD-A88C-17EA7842BBC0}"/>
              </a:ext>
            </a:extLst>
          </p:cNvPr>
          <p:cNvSpPr>
            <a:spLocks noGrp="1"/>
          </p:cNvSpPr>
          <p:nvPr>
            <p:ph type="title"/>
          </p:nvPr>
        </p:nvSpPr>
        <p:spPr/>
        <p:txBody>
          <a:bodyPr/>
          <a:lstStyle/>
          <a:p>
            <a:r>
              <a:rPr lang="en-CA" b="1" dirty="0">
                <a:solidFill>
                  <a:srgbClr val="EBEBEB"/>
                </a:solidFill>
              </a:rPr>
              <a:t>Electromagnetic Induction</a:t>
            </a:r>
            <a:br>
              <a:rPr lang="en-CA" b="1" dirty="0">
                <a:solidFill>
                  <a:srgbClr val="EBEBEB"/>
                </a:solidFill>
              </a:rPr>
            </a:br>
            <a:r>
              <a:rPr lang="en-CA" b="1" dirty="0">
                <a:solidFill>
                  <a:srgbClr val="EBEBEB"/>
                </a:solidFill>
              </a:rPr>
              <a:t>			Lenz’s Law</a:t>
            </a:r>
            <a:endParaRPr lang="en-CA" dirty="0"/>
          </a:p>
        </p:txBody>
      </p:sp>
      <p:sp>
        <p:nvSpPr>
          <p:cNvPr id="3" name="Text Placeholder 2">
            <a:extLst>
              <a:ext uri="{FF2B5EF4-FFF2-40B4-BE49-F238E27FC236}">
                <a16:creationId xmlns:a16="http://schemas.microsoft.com/office/drawing/2014/main" id="{B7D86F78-AC43-409B-B062-E3EEF0D50CFA}"/>
              </a:ext>
            </a:extLst>
          </p:cNvPr>
          <p:cNvSpPr>
            <a:spLocks noGrp="1"/>
          </p:cNvSpPr>
          <p:nvPr>
            <p:ph type="body" idx="1"/>
          </p:nvPr>
        </p:nvSpPr>
        <p:spPr>
          <a:xfrm>
            <a:off x="1103312" y="1905000"/>
            <a:ext cx="9644201" cy="576262"/>
          </a:xfrm>
        </p:spPr>
        <p:txBody>
          <a:bodyPr/>
          <a:lstStyle/>
          <a:p>
            <a:pPr lvl="0">
              <a:buClr>
                <a:srgbClr val="ACD433"/>
              </a:buClr>
            </a:pPr>
            <a:r>
              <a:rPr lang="en-CA" sz="2800" b="1" u="sng" dirty="0">
                <a:solidFill>
                  <a:srgbClr val="ACD433"/>
                </a:solidFill>
              </a:rPr>
              <a:t>Post-Demonstration Quiz – What have we learned? </a:t>
            </a:r>
          </a:p>
        </p:txBody>
      </p:sp>
    </p:spTree>
    <p:extLst>
      <p:ext uri="{BB962C8B-B14F-4D97-AF65-F5344CB8AC3E}">
        <p14:creationId xmlns:p14="http://schemas.microsoft.com/office/powerpoint/2010/main" val="3906733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F6A9-E1B7-4CFD-A88C-17EA7842BBC0}"/>
              </a:ext>
            </a:extLst>
          </p:cNvPr>
          <p:cNvSpPr>
            <a:spLocks noGrp="1"/>
          </p:cNvSpPr>
          <p:nvPr>
            <p:ph type="title"/>
          </p:nvPr>
        </p:nvSpPr>
        <p:spPr/>
        <p:txBody>
          <a:bodyPr/>
          <a:lstStyle/>
          <a:p>
            <a:r>
              <a:rPr lang="en-CA" b="1" dirty="0">
                <a:solidFill>
                  <a:srgbClr val="EBEBEB"/>
                </a:solidFill>
              </a:rPr>
              <a:t>Electromagnetic Induction</a:t>
            </a:r>
            <a:br>
              <a:rPr lang="en-CA" b="1" dirty="0">
                <a:solidFill>
                  <a:srgbClr val="EBEBEB"/>
                </a:solidFill>
              </a:rPr>
            </a:br>
            <a:r>
              <a:rPr lang="en-CA" b="1" dirty="0">
                <a:solidFill>
                  <a:srgbClr val="EBEBEB"/>
                </a:solidFill>
              </a:rPr>
              <a:t>			Lenz’s Law</a:t>
            </a:r>
            <a:endParaRPr lang="en-CA" dirty="0"/>
          </a:p>
        </p:txBody>
      </p:sp>
      <p:sp>
        <p:nvSpPr>
          <p:cNvPr id="3" name="Text Placeholder 2">
            <a:extLst>
              <a:ext uri="{FF2B5EF4-FFF2-40B4-BE49-F238E27FC236}">
                <a16:creationId xmlns:a16="http://schemas.microsoft.com/office/drawing/2014/main" id="{B7D86F78-AC43-409B-B062-E3EEF0D50CFA}"/>
              </a:ext>
            </a:extLst>
          </p:cNvPr>
          <p:cNvSpPr>
            <a:spLocks noGrp="1"/>
          </p:cNvSpPr>
          <p:nvPr>
            <p:ph type="body" idx="1"/>
          </p:nvPr>
        </p:nvSpPr>
        <p:spPr>
          <a:xfrm>
            <a:off x="1103312" y="1905000"/>
            <a:ext cx="9644201" cy="576262"/>
          </a:xfrm>
        </p:spPr>
        <p:txBody>
          <a:bodyPr/>
          <a:lstStyle/>
          <a:p>
            <a:pPr lvl="0">
              <a:buClr>
                <a:srgbClr val="ACD433"/>
              </a:buClr>
            </a:pPr>
            <a:r>
              <a:rPr lang="en-CA" sz="2800" b="1" u="sng" dirty="0">
                <a:solidFill>
                  <a:srgbClr val="ACD433"/>
                </a:solidFill>
              </a:rPr>
              <a:t>Post-Demonstration Quiz – What have we learned? </a:t>
            </a:r>
          </a:p>
        </p:txBody>
      </p:sp>
      <p:pic>
        <p:nvPicPr>
          <p:cNvPr id="5" name="Picture 4">
            <a:extLst>
              <a:ext uri="{FF2B5EF4-FFF2-40B4-BE49-F238E27FC236}">
                <a16:creationId xmlns:a16="http://schemas.microsoft.com/office/drawing/2014/main" id="{2CEB442D-F7A5-4FE1-B950-5E48FAAAAFE9}"/>
              </a:ext>
            </a:extLst>
          </p:cNvPr>
          <p:cNvPicPr>
            <a:picLocks noChangeAspect="1"/>
          </p:cNvPicPr>
          <p:nvPr/>
        </p:nvPicPr>
        <p:blipFill>
          <a:blip r:embed="rId2"/>
          <a:stretch>
            <a:fillRect/>
          </a:stretch>
        </p:blipFill>
        <p:spPr>
          <a:xfrm>
            <a:off x="2290037" y="2861853"/>
            <a:ext cx="7270750" cy="2552700"/>
          </a:xfrm>
          <a:prstGeom prst="rect">
            <a:avLst/>
          </a:prstGeom>
        </p:spPr>
      </p:pic>
    </p:spTree>
    <p:extLst>
      <p:ext uri="{BB962C8B-B14F-4D97-AF65-F5344CB8AC3E}">
        <p14:creationId xmlns:p14="http://schemas.microsoft.com/office/powerpoint/2010/main" val="4071300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F6A9-E1B7-4CFD-A88C-17EA7842BBC0}"/>
              </a:ext>
            </a:extLst>
          </p:cNvPr>
          <p:cNvSpPr>
            <a:spLocks noGrp="1"/>
          </p:cNvSpPr>
          <p:nvPr>
            <p:ph type="title"/>
          </p:nvPr>
        </p:nvSpPr>
        <p:spPr/>
        <p:txBody>
          <a:bodyPr/>
          <a:lstStyle/>
          <a:p>
            <a:r>
              <a:rPr lang="en-CA" b="1" dirty="0">
                <a:solidFill>
                  <a:srgbClr val="EBEBEB"/>
                </a:solidFill>
              </a:rPr>
              <a:t>Electromagnetic Induction</a:t>
            </a:r>
            <a:br>
              <a:rPr lang="en-CA" b="1" dirty="0">
                <a:solidFill>
                  <a:srgbClr val="EBEBEB"/>
                </a:solidFill>
              </a:rPr>
            </a:br>
            <a:r>
              <a:rPr lang="en-CA" b="1" dirty="0">
                <a:solidFill>
                  <a:srgbClr val="EBEBEB"/>
                </a:solidFill>
              </a:rPr>
              <a:t>			Lenz’s Law</a:t>
            </a:r>
            <a:endParaRPr lang="en-CA" dirty="0"/>
          </a:p>
        </p:txBody>
      </p:sp>
      <p:sp>
        <p:nvSpPr>
          <p:cNvPr id="3" name="Text Placeholder 2">
            <a:extLst>
              <a:ext uri="{FF2B5EF4-FFF2-40B4-BE49-F238E27FC236}">
                <a16:creationId xmlns:a16="http://schemas.microsoft.com/office/drawing/2014/main" id="{B7D86F78-AC43-409B-B062-E3EEF0D50CFA}"/>
              </a:ext>
            </a:extLst>
          </p:cNvPr>
          <p:cNvSpPr>
            <a:spLocks noGrp="1"/>
          </p:cNvSpPr>
          <p:nvPr>
            <p:ph type="body" idx="1"/>
          </p:nvPr>
        </p:nvSpPr>
        <p:spPr>
          <a:xfrm>
            <a:off x="1103312" y="1905000"/>
            <a:ext cx="9644201" cy="576262"/>
          </a:xfrm>
        </p:spPr>
        <p:txBody>
          <a:bodyPr/>
          <a:lstStyle/>
          <a:p>
            <a:pPr lvl="0">
              <a:buClr>
                <a:srgbClr val="ACD433"/>
              </a:buClr>
            </a:pPr>
            <a:r>
              <a:rPr lang="en-CA" sz="2800" b="1" u="sng" dirty="0">
                <a:solidFill>
                  <a:srgbClr val="ACD433"/>
                </a:solidFill>
              </a:rPr>
              <a:t>Post-Demonstration Quiz – What have we learned? </a:t>
            </a:r>
          </a:p>
        </p:txBody>
      </p:sp>
      <p:pic>
        <p:nvPicPr>
          <p:cNvPr id="6" name="Picture 5">
            <a:extLst>
              <a:ext uri="{FF2B5EF4-FFF2-40B4-BE49-F238E27FC236}">
                <a16:creationId xmlns:a16="http://schemas.microsoft.com/office/drawing/2014/main" id="{F936F4A7-1AC0-44F7-BC04-72F179AA82FF}"/>
              </a:ext>
            </a:extLst>
          </p:cNvPr>
          <p:cNvPicPr>
            <a:picLocks noChangeAspect="1"/>
          </p:cNvPicPr>
          <p:nvPr/>
        </p:nvPicPr>
        <p:blipFill>
          <a:blip r:embed="rId2"/>
          <a:stretch>
            <a:fillRect/>
          </a:stretch>
        </p:blipFill>
        <p:spPr>
          <a:xfrm>
            <a:off x="777046" y="-225288"/>
            <a:ext cx="10500554" cy="7436457"/>
          </a:xfrm>
          <a:prstGeom prst="rect">
            <a:avLst/>
          </a:prstGeom>
        </p:spPr>
      </p:pic>
    </p:spTree>
    <p:extLst>
      <p:ext uri="{BB962C8B-B14F-4D97-AF65-F5344CB8AC3E}">
        <p14:creationId xmlns:p14="http://schemas.microsoft.com/office/powerpoint/2010/main" val="1127278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93341D-2349-41E1-BB55-96D021BE050D}"/>
              </a:ext>
            </a:extLst>
          </p:cNvPr>
          <p:cNvPicPr>
            <a:picLocks noChangeAspect="1"/>
          </p:cNvPicPr>
          <p:nvPr/>
        </p:nvPicPr>
        <p:blipFill>
          <a:blip r:embed="rId2"/>
          <a:stretch>
            <a:fillRect/>
          </a:stretch>
        </p:blipFill>
        <p:spPr>
          <a:xfrm>
            <a:off x="1657496" y="0"/>
            <a:ext cx="8312727" cy="6918666"/>
          </a:xfrm>
          <a:prstGeom prst="rect">
            <a:avLst/>
          </a:prstGeom>
        </p:spPr>
      </p:pic>
    </p:spTree>
    <p:extLst>
      <p:ext uri="{BB962C8B-B14F-4D97-AF65-F5344CB8AC3E}">
        <p14:creationId xmlns:p14="http://schemas.microsoft.com/office/powerpoint/2010/main" val="2361812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8BFF83-95BF-4155-AFD0-E8FFDAB0F148}"/>
              </a:ext>
            </a:extLst>
          </p:cNvPr>
          <p:cNvPicPr>
            <a:picLocks noChangeAspect="1"/>
          </p:cNvPicPr>
          <p:nvPr/>
        </p:nvPicPr>
        <p:blipFill>
          <a:blip r:embed="rId2"/>
          <a:stretch>
            <a:fillRect/>
          </a:stretch>
        </p:blipFill>
        <p:spPr>
          <a:xfrm>
            <a:off x="-13252" y="-11739"/>
            <a:ext cx="6679096" cy="8141467"/>
          </a:xfrm>
          <a:prstGeom prst="rect">
            <a:avLst/>
          </a:prstGeom>
        </p:spPr>
      </p:pic>
      <p:pic>
        <p:nvPicPr>
          <p:cNvPr id="8" name="Picture 7">
            <a:extLst>
              <a:ext uri="{FF2B5EF4-FFF2-40B4-BE49-F238E27FC236}">
                <a16:creationId xmlns:a16="http://schemas.microsoft.com/office/drawing/2014/main" id="{49C927FB-8E5F-4B13-95CB-BEF7502834BB}"/>
              </a:ext>
            </a:extLst>
          </p:cNvPr>
          <p:cNvPicPr>
            <a:picLocks noChangeAspect="1"/>
          </p:cNvPicPr>
          <p:nvPr/>
        </p:nvPicPr>
        <p:blipFill>
          <a:blip r:embed="rId3"/>
          <a:stretch>
            <a:fillRect/>
          </a:stretch>
        </p:blipFill>
        <p:spPr>
          <a:xfrm>
            <a:off x="4155000" y="861391"/>
            <a:ext cx="8177118" cy="1583779"/>
          </a:xfrm>
          <a:prstGeom prst="rect">
            <a:avLst/>
          </a:prstGeom>
        </p:spPr>
      </p:pic>
    </p:spTree>
    <p:extLst>
      <p:ext uri="{BB962C8B-B14F-4D97-AF65-F5344CB8AC3E}">
        <p14:creationId xmlns:p14="http://schemas.microsoft.com/office/powerpoint/2010/main" val="2471357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A7CBD8-F48C-48A9-A2D5-83AB11A86F05}"/>
              </a:ext>
            </a:extLst>
          </p:cNvPr>
          <p:cNvPicPr>
            <a:picLocks noChangeAspect="1"/>
          </p:cNvPicPr>
          <p:nvPr/>
        </p:nvPicPr>
        <p:blipFill>
          <a:blip r:embed="rId2"/>
          <a:stretch>
            <a:fillRect/>
          </a:stretch>
        </p:blipFill>
        <p:spPr>
          <a:xfrm>
            <a:off x="1325215" y="5112"/>
            <a:ext cx="9117496" cy="9942869"/>
          </a:xfrm>
          <a:prstGeom prst="rect">
            <a:avLst/>
          </a:prstGeom>
        </p:spPr>
      </p:pic>
    </p:spTree>
    <p:extLst>
      <p:ext uri="{BB962C8B-B14F-4D97-AF65-F5344CB8AC3E}">
        <p14:creationId xmlns:p14="http://schemas.microsoft.com/office/powerpoint/2010/main" val="3650693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F6A9-E1B7-4CFD-A88C-17EA7842BBC0}"/>
              </a:ext>
            </a:extLst>
          </p:cNvPr>
          <p:cNvSpPr>
            <a:spLocks noGrp="1"/>
          </p:cNvSpPr>
          <p:nvPr>
            <p:ph type="title"/>
          </p:nvPr>
        </p:nvSpPr>
        <p:spPr/>
        <p:txBody>
          <a:bodyPr/>
          <a:lstStyle/>
          <a:p>
            <a:r>
              <a:rPr lang="en-CA" b="1" dirty="0">
                <a:solidFill>
                  <a:srgbClr val="EBEBEB"/>
                </a:solidFill>
              </a:rPr>
              <a:t>Electromagnetic Induction</a:t>
            </a:r>
            <a:br>
              <a:rPr lang="en-CA" b="1" dirty="0">
                <a:solidFill>
                  <a:srgbClr val="EBEBEB"/>
                </a:solidFill>
              </a:rPr>
            </a:br>
            <a:r>
              <a:rPr lang="en-CA" b="1" dirty="0">
                <a:solidFill>
                  <a:srgbClr val="EBEBEB"/>
                </a:solidFill>
              </a:rPr>
              <a:t>			Lenz’s Law</a:t>
            </a:r>
            <a:endParaRPr lang="en-CA" dirty="0"/>
          </a:p>
        </p:txBody>
      </p:sp>
      <p:sp>
        <p:nvSpPr>
          <p:cNvPr id="3" name="Text Placeholder 2">
            <a:extLst>
              <a:ext uri="{FF2B5EF4-FFF2-40B4-BE49-F238E27FC236}">
                <a16:creationId xmlns:a16="http://schemas.microsoft.com/office/drawing/2014/main" id="{B7D86F78-AC43-409B-B062-E3EEF0D50CFA}"/>
              </a:ext>
            </a:extLst>
          </p:cNvPr>
          <p:cNvSpPr>
            <a:spLocks noGrp="1"/>
          </p:cNvSpPr>
          <p:nvPr>
            <p:ph type="body" idx="1"/>
          </p:nvPr>
        </p:nvSpPr>
        <p:spPr>
          <a:xfrm>
            <a:off x="1103312" y="1905000"/>
            <a:ext cx="7032019" cy="576262"/>
          </a:xfrm>
        </p:spPr>
        <p:txBody>
          <a:bodyPr/>
          <a:lstStyle/>
          <a:p>
            <a:pPr lvl="0">
              <a:buClr>
                <a:srgbClr val="ACD433"/>
              </a:buClr>
            </a:pPr>
            <a:r>
              <a:rPr lang="en-CA" sz="2800" b="1" u="sng" dirty="0">
                <a:solidFill>
                  <a:srgbClr val="ACD433"/>
                </a:solidFill>
              </a:rPr>
              <a:t>Pre-Lesson Quiz – What do we know? </a:t>
            </a:r>
          </a:p>
        </p:txBody>
      </p:sp>
      <p:pic>
        <p:nvPicPr>
          <p:cNvPr id="5" name="Picture 4">
            <a:extLst>
              <a:ext uri="{FF2B5EF4-FFF2-40B4-BE49-F238E27FC236}">
                <a16:creationId xmlns:a16="http://schemas.microsoft.com/office/drawing/2014/main" id="{87912265-0E62-44F3-B9D5-114AE1AD837D}"/>
              </a:ext>
            </a:extLst>
          </p:cNvPr>
          <p:cNvPicPr>
            <a:picLocks noChangeAspect="1"/>
          </p:cNvPicPr>
          <p:nvPr/>
        </p:nvPicPr>
        <p:blipFill>
          <a:blip r:embed="rId2"/>
          <a:stretch>
            <a:fillRect/>
          </a:stretch>
        </p:blipFill>
        <p:spPr>
          <a:xfrm>
            <a:off x="2752725" y="3052970"/>
            <a:ext cx="6686550" cy="2819400"/>
          </a:xfrm>
          <a:prstGeom prst="rect">
            <a:avLst/>
          </a:prstGeom>
        </p:spPr>
      </p:pic>
    </p:spTree>
    <p:extLst>
      <p:ext uri="{BB962C8B-B14F-4D97-AF65-F5344CB8AC3E}">
        <p14:creationId xmlns:p14="http://schemas.microsoft.com/office/powerpoint/2010/main" val="196201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F6A9-E1B7-4CFD-A88C-17EA7842BBC0}"/>
              </a:ext>
            </a:extLst>
          </p:cNvPr>
          <p:cNvSpPr>
            <a:spLocks noGrp="1"/>
          </p:cNvSpPr>
          <p:nvPr>
            <p:ph type="title"/>
          </p:nvPr>
        </p:nvSpPr>
        <p:spPr/>
        <p:txBody>
          <a:bodyPr/>
          <a:lstStyle/>
          <a:p>
            <a:r>
              <a:rPr lang="en-CA" b="1" dirty="0">
                <a:solidFill>
                  <a:srgbClr val="EBEBEB"/>
                </a:solidFill>
              </a:rPr>
              <a:t>Electromagnetic Induction</a:t>
            </a:r>
            <a:br>
              <a:rPr lang="en-CA" b="1" dirty="0">
                <a:solidFill>
                  <a:srgbClr val="EBEBEB"/>
                </a:solidFill>
              </a:rPr>
            </a:br>
            <a:r>
              <a:rPr lang="en-CA" b="1" dirty="0">
                <a:solidFill>
                  <a:srgbClr val="EBEBEB"/>
                </a:solidFill>
              </a:rPr>
              <a:t>			Lenz’s Law</a:t>
            </a:r>
            <a:endParaRPr lang="en-CA" dirty="0"/>
          </a:p>
        </p:txBody>
      </p:sp>
      <p:sp>
        <p:nvSpPr>
          <p:cNvPr id="3" name="Text Placeholder 2">
            <a:extLst>
              <a:ext uri="{FF2B5EF4-FFF2-40B4-BE49-F238E27FC236}">
                <a16:creationId xmlns:a16="http://schemas.microsoft.com/office/drawing/2014/main" id="{B7D86F78-AC43-409B-B062-E3EEF0D50CFA}"/>
              </a:ext>
            </a:extLst>
          </p:cNvPr>
          <p:cNvSpPr>
            <a:spLocks noGrp="1"/>
          </p:cNvSpPr>
          <p:nvPr>
            <p:ph type="body" idx="1"/>
          </p:nvPr>
        </p:nvSpPr>
        <p:spPr>
          <a:xfrm>
            <a:off x="1103312" y="1905000"/>
            <a:ext cx="7032019" cy="576262"/>
          </a:xfrm>
        </p:spPr>
        <p:txBody>
          <a:bodyPr/>
          <a:lstStyle/>
          <a:p>
            <a:pPr lvl="0">
              <a:buClr>
                <a:srgbClr val="ACD433"/>
              </a:buClr>
            </a:pPr>
            <a:r>
              <a:rPr lang="en-CA" sz="2800" b="1" u="sng" dirty="0">
                <a:solidFill>
                  <a:srgbClr val="ACD433"/>
                </a:solidFill>
              </a:rPr>
              <a:t>Pre-Lesson Quiz – What do we know? </a:t>
            </a:r>
          </a:p>
        </p:txBody>
      </p:sp>
      <p:pic>
        <p:nvPicPr>
          <p:cNvPr id="6" name="Picture 5">
            <a:extLst>
              <a:ext uri="{FF2B5EF4-FFF2-40B4-BE49-F238E27FC236}">
                <a16:creationId xmlns:a16="http://schemas.microsoft.com/office/drawing/2014/main" id="{89590ADC-0E25-41D5-9A39-8B3889BE09B2}"/>
              </a:ext>
            </a:extLst>
          </p:cNvPr>
          <p:cNvPicPr>
            <a:picLocks noChangeAspect="1"/>
          </p:cNvPicPr>
          <p:nvPr/>
        </p:nvPicPr>
        <p:blipFill>
          <a:blip r:embed="rId2"/>
          <a:stretch>
            <a:fillRect/>
          </a:stretch>
        </p:blipFill>
        <p:spPr>
          <a:xfrm>
            <a:off x="2752725" y="3052972"/>
            <a:ext cx="6686550" cy="2819400"/>
          </a:xfrm>
          <a:prstGeom prst="rect">
            <a:avLst/>
          </a:prstGeom>
        </p:spPr>
      </p:pic>
    </p:spTree>
    <p:extLst>
      <p:ext uri="{BB962C8B-B14F-4D97-AF65-F5344CB8AC3E}">
        <p14:creationId xmlns:p14="http://schemas.microsoft.com/office/powerpoint/2010/main" val="182548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F6A9-E1B7-4CFD-A88C-17EA7842BBC0}"/>
              </a:ext>
            </a:extLst>
          </p:cNvPr>
          <p:cNvSpPr>
            <a:spLocks noGrp="1"/>
          </p:cNvSpPr>
          <p:nvPr>
            <p:ph type="title"/>
          </p:nvPr>
        </p:nvSpPr>
        <p:spPr/>
        <p:txBody>
          <a:bodyPr/>
          <a:lstStyle/>
          <a:p>
            <a:r>
              <a:rPr lang="en-CA" b="1" dirty="0">
                <a:solidFill>
                  <a:srgbClr val="EBEBEB"/>
                </a:solidFill>
              </a:rPr>
              <a:t>Electromagnetic Induction</a:t>
            </a:r>
            <a:br>
              <a:rPr lang="en-CA" b="1" dirty="0">
                <a:solidFill>
                  <a:srgbClr val="EBEBEB"/>
                </a:solidFill>
              </a:rPr>
            </a:br>
            <a:r>
              <a:rPr lang="en-CA" b="1" dirty="0">
                <a:solidFill>
                  <a:srgbClr val="EBEBEB"/>
                </a:solidFill>
              </a:rPr>
              <a:t>			Lenz’s Law</a:t>
            </a:r>
            <a:endParaRPr lang="en-CA" dirty="0"/>
          </a:p>
        </p:txBody>
      </p:sp>
      <p:sp>
        <p:nvSpPr>
          <p:cNvPr id="3" name="Text Placeholder 2">
            <a:extLst>
              <a:ext uri="{FF2B5EF4-FFF2-40B4-BE49-F238E27FC236}">
                <a16:creationId xmlns:a16="http://schemas.microsoft.com/office/drawing/2014/main" id="{B7D86F78-AC43-409B-B062-E3EEF0D50CFA}"/>
              </a:ext>
            </a:extLst>
          </p:cNvPr>
          <p:cNvSpPr>
            <a:spLocks noGrp="1"/>
          </p:cNvSpPr>
          <p:nvPr>
            <p:ph type="body" idx="1"/>
          </p:nvPr>
        </p:nvSpPr>
        <p:spPr>
          <a:xfrm>
            <a:off x="1103312" y="1905000"/>
            <a:ext cx="7032019" cy="576262"/>
          </a:xfrm>
        </p:spPr>
        <p:txBody>
          <a:bodyPr/>
          <a:lstStyle/>
          <a:p>
            <a:pPr lvl="0">
              <a:buClr>
                <a:srgbClr val="ACD433"/>
              </a:buClr>
            </a:pPr>
            <a:r>
              <a:rPr lang="en-CA" sz="2800" b="1" u="sng" dirty="0">
                <a:solidFill>
                  <a:srgbClr val="ACD433"/>
                </a:solidFill>
              </a:rPr>
              <a:t>Pre-Lesson Quiz – What do we know? </a:t>
            </a:r>
          </a:p>
        </p:txBody>
      </p:sp>
      <p:pic>
        <p:nvPicPr>
          <p:cNvPr id="5" name="Picture 4">
            <a:extLst>
              <a:ext uri="{FF2B5EF4-FFF2-40B4-BE49-F238E27FC236}">
                <a16:creationId xmlns:a16="http://schemas.microsoft.com/office/drawing/2014/main" id="{BB445625-6C27-430B-A389-1B875768DA46}"/>
              </a:ext>
            </a:extLst>
          </p:cNvPr>
          <p:cNvPicPr>
            <a:picLocks noChangeAspect="1"/>
          </p:cNvPicPr>
          <p:nvPr/>
        </p:nvPicPr>
        <p:blipFill>
          <a:blip r:embed="rId3"/>
          <a:stretch>
            <a:fillRect/>
          </a:stretch>
        </p:blipFill>
        <p:spPr>
          <a:xfrm>
            <a:off x="2752725" y="3052970"/>
            <a:ext cx="6686550" cy="2819400"/>
          </a:xfrm>
          <a:prstGeom prst="rect">
            <a:avLst/>
          </a:prstGeom>
        </p:spPr>
      </p:pic>
    </p:spTree>
    <p:extLst>
      <p:ext uri="{BB962C8B-B14F-4D97-AF65-F5344CB8AC3E}">
        <p14:creationId xmlns:p14="http://schemas.microsoft.com/office/powerpoint/2010/main" val="1204356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F6A9-E1B7-4CFD-A88C-17EA7842BBC0}"/>
              </a:ext>
            </a:extLst>
          </p:cNvPr>
          <p:cNvSpPr>
            <a:spLocks noGrp="1"/>
          </p:cNvSpPr>
          <p:nvPr>
            <p:ph type="title"/>
          </p:nvPr>
        </p:nvSpPr>
        <p:spPr/>
        <p:txBody>
          <a:bodyPr/>
          <a:lstStyle/>
          <a:p>
            <a:r>
              <a:rPr lang="en-CA" b="1" dirty="0">
                <a:solidFill>
                  <a:srgbClr val="EBEBEB"/>
                </a:solidFill>
              </a:rPr>
              <a:t>Electromagnetic Induction</a:t>
            </a:r>
            <a:br>
              <a:rPr lang="en-CA" b="1" dirty="0">
                <a:solidFill>
                  <a:srgbClr val="EBEBEB"/>
                </a:solidFill>
              </a:rPr>
            </a:br>
            <a:r>
              <a:rPr lang="en-CA" b="1" dirty="0">
                <a:solidFill>
                  <a:srgbClr val="EBEBEB"/>
                </a:solidFill>
              </a:rPr>
              <a:t>			Lenz’s Law</a:t>
            </a:r>
            <a:endParaRPr lang="en-CA" dirty="0"/>
          </a:p>
        </p:txBody>
      </p:sp>
      <p:sp>
        <p:nvSpPr>
          <p:cNvPr id="3" name="Text Placeholder 2">
            <a:extLst>
              <a:ext uri="{FF2B5EF4-FFF2-40B4-BE49-F238E27FC236}">
                <a16:creationId xmlns:a16="http://schemas.microsoft.com/office/drawing/2014/main" id="{B7D86F78-AC43-409B-B062-E3EEF0D50CFA}"/>
              </a:ext>
            </a:extLst>
          </p:cNvPr>
          <p:cNvSpPr>
            <a:spLocks noGrp="1"/>
          </p:cNvSpPr>
          <p:nvPr>
            <p:ph type="body" idx="1"/>
          </p:nvPr>
        </p:nvSpPr>
        <p:spPr>
          <a:xfrm>
            <a:off x="1103312" y="1905000"/>
            <a:ext cx="7032019" cy="576262"/>
          </a:xfrm>
        </p:spPr>
        <p:txBody>
          <a:bodyPr/>
          <a:lstStyle/>
          <a:p>
            <a:pPr lvl="0">
              <a:buClr>
                <a:srgbClr val="ACD433"/>
              </a:buClr>
            </a:pPr>
            <a:r>
              <a:rPr lang="en-CA" sz="2800" b="1" u="sng" dirty="0">
                <a:solidFill>
                  <a:srgbClr val="ACD433"/>
                </a:solidFill>
              </a:rPr>
              <a:t>Pre-Lesson Quiz – What do we know? </a:t>
            </a:r>
          </a:p>
        </p:txBody>
      </p:sp>
      <p:pic>
        <p:nvPicPr>
          <p:cNvPr id="6" name="Picture 5">
            <a:extLst>
              <a:ext uri="{FF2B5EF4-FFF2-40B4-BE49-F238E27FC236}">
                <a16:creationId xmlns:a16="http://schemas.microsoft.com/office/drawing/2014/main" id="{ABC2AFCF-B423-4B9F-A55A-DA6EEF63060F}"/>
              </a:ext>
            </a:extLst>
          </p:cNvPr>
          <p:cNvPicPr>
            <a:picLocks noChangeAspect="1"/>
          </p:cNvPicPr>
          <p:nvPr/>
        </p:nvPicPr>
        <p:blipFill>
          <a:blip r:embed="rId2"/>
          <a:stretch>
            <a:fillRect/>
          </a:stretch>
        </p:blipFill>
        <p:spPr>
          <a:xfrm>
            <a:off x="2546350" y="3121710"/>
            <a:ext cx="7099300" cy="1409700"/>
          </a:xfrm>
          <a:prstGeom prst="rect">
            <a:avLst/>
          </a:prstGeom>
        </p:spPr>
      </p:pic>
    </p:spTree>
    <p:extLst>
      <p:ext uri="{BB962C8B-B14F-4D97-AF65-F5344CB8AC3E}">
        <p14:creationId xmlns:p14="http://schemas.microsoft.com/office/powerpoint/2010/main" val="3017645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F6A9-E1B7-4CFD-A88C-17EA7842BBC0}"/>
              </a:ext>
            </a:extLst>
          </p:cNvPr>
          <p:cNvSpPr>
            <a:spLocks noGrp="1"/>
          </p:cNvSpPr>
          <p:nvPr>
            <p:ph type="title"/>
          </p:nvPr>
        </p:nvSpPr>
        <p:spPr/>
        <p:txBody>
          <a:bodyPr/>
          <a:lstStyle/>
          <a:p>
            <a:r>
              <a:rPr lang="en-CA" b="1" dirty="0">
                <a:solidFill>
                  <a:srgbClr val="EBEBEB"/>
                </a:solidFill>
              </a:rPr>
              <a:t>Electromagnetic Induction</a:t>
            </a:r>
            <a:br>
              <a:rPr lang="en-CA" b="1" dirty="0">
                <a:solidFill>
                  <a:srgbClr val="EBEBEB"/>
                </a:solidFill>
              </a:rPr>
            </a:br>
            <a:r>
              <a:rPr lang="en-CA" b="1" dirty="0">
                <a:solidFill>
                  <a:srgbClr val="EBEBEB"/>
                </a:solidFill>
              </a:rPr>
              <a:t>			Lenz’s Law</a:t>
            </a:r>
            <a:endParaRPr lang="en-CA" dirty="0"/>
          </a:p>
        </p:txBody>
      </p:sp>
      <p:sp>
        <p:nvSpPr>
          <p:cNvPr id="3" name="Text Placeholder 2">
            <a:extLst>
              <a:ext uri="{FF2B5EF4-FFF2-40B4-BE49-F238E27FC236}">
                <a16:creationId xmlns:a16="http://schemas.microsoft.com/office/drawing/2014/main" id="{B7D86F78-AC43-409B-B062-E3EEF0D50CFA}"/>
              </a:ext>
            </a:extLst>
          </p:cNvPr>
          <p:cNvSpPr>
            <a:spLocks noGrp="1"/>
          </p:cNvSpPr>
          <p:nvPr>
            <p:ph type="body" idx="1"/>
          </p:nvPr>
        </p:nvSpPr>
        <p:spPr>
          <a:xfrm>
            <a:off x="1103312" y="1905000"/>
            <a:ext cx="7032019" cy="576262"/>
          </a:xfrm>
        </p:spPr>
        <p:txBody>
          <a:bodyPr/>
          <a:lstStyle/>
          <a:p>
            <a:pPr lvl="0">
              <a:buClr>
                <a:srgbClr val="ACD433"/>
              </a:buClr>
            </a:pPr>
            <a:r>
              <a:rPr lang="en-CA" sz="2800" b="1" u="sng" dirty="0">
                <a:solidFill>
                  <a:srgbClr val="ACD433"/>
                </a:solidFill>
              </a:rPr>
              <a:t>Pre-Lesson Quiz – What do we know? </a:t>
            </a:r>
          </a:p>
        </p:txBody>
      </p:sp>
      <p:pic>
        <p:nvPicPr>
          <p:cNvPr id="5" name="Picture 4">
            <a:extLst>
              <a:ext uri="{FF2B5EF4-FFF2-40B4-BE49-F238E27FC236}">
                <a16:creationId xmlns:a16="http://schemas.microsoft.com/office/drawing/2014/main" id="{94A52705-6FE8-44F2-876F-968B63E61EC2}"/>
              </a:ext>
            </a:extLst>
          </p:cNvPr>
          <p:cNvPicPr>
            <a:picLocks noChangeAspect="1"/>
          </p:cNvPicPr>
          <p:nvPr/>
        </p:nvPicPr>
        <p:blipFill>
          <a:blip r:embed="rId3"/>
          <a:stretch>
            <a:fillRect/>
          </a:stretch>
        </p:blipFill>
        <p:spPr>
          <a:xfrm>
            <a:off x="2546350" y="3121710"/>
            <a:ext cx="7099300" cy="1409700"/>
          </a:xfrm>
          <a:prstGeom prst="rect">
            <a:avLst/>
          </a:prstGeom>
        </p:spPr>
      </p:pic>
    </p:spTree>
    <p:extLst>
      <p:ext uri="{BB962C8B-B14F-4D97-AF65-F5344CB8AC3E}">
        <p14:creationId xmlns:p14="http://schemas.microsoft.com/office/powerpoint/2010/main" val="2524475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F6A9-E1B7-4CFD-A88C-17EA7842BBC0}"/>
              </a:ext>
            </a:extLst>
          </p:cNvPr>
          <p:cNvSpPr>
            <a:spLocks noGrp="1"/>
          </p:cNvSpPr>
          <p:nvPr>
            <p:ph type="title"/>
          </p:nvPr>
        </p:nvSpPr>
        <p:spPr/>
        <p:txBody>
          <a:bodyPr/>
          <a:lstStyle/>
          <a:p>
            <a:r>
              <a:rPr lang="en-CA" b="1" dirty="0">
                <a:solidFill>
                  <a:srgbClr val="EBEBEB"/>
                </a:solidFill>
              </a:rPr>
              <a:t>Electromagnetic Induction</a:t>
            </a:r>
            <a:br>
              <a:rPr lang="en-CA" b="1" dirty="0">
                <a:solidFill>
                  <a:srgbClr val="EBEBEB"/>
                </a:solidFill>
              </a:rPr>
            </a:br>
            <a:r>
              <a:rPr lang="en-CA" b="1" dirty="0">
                <a:solidFill>
                  <a:srgbClr val="EBEBEB"/>
                </a:solidFill>
              </a:rPr>
              <a:t>			Lenz’s Law</a:t>
            </a:r>
            <a:endParaRPr lang="en-CA" dirty="0"/>
          </a:p>
        </p:txBody>
      </p:sp>
      <p:sp>
        <p:nvSpPr>
          <p:cNvPr id="3" name="Text Placeholder 2">
            <a:extLst>
              <a:ext uri="{FF2B5EF4-FFF2-40B4-BE49-F238E27FC236}">
                <a16:creationId xmlns:a16="http://schemas.microsoft.com/office/drawing/2014/main" id="{B7D86F78-AC43-409B-B062-E3EEF0D50CFA}"/>
              </a:ext>
            </a:extLst>
          </p:cNvPr>
          <p:cNvSpPr>
            <a:spLocks noGrp="1"/>
          </p:cNvSpPr>
          <p:nvPr>
            <p:ph type="body" idx="1"/>
          </p:nvPr>
        </p:nvSpPr>
        <p:spPr>
          <a:xfrm>
            <a:off x="1103312" y="1905000"/>
            <a:ext cx="7032019" cy="576262"/>
          </a:xfrm>
        </p:spPr>
        <p:txBody>
          <a:bodyPr/>
          <a:lstStyle/>
          <a:p>
            <a:pPr lvl="0">
              <a:buClr>
                <a:srgbClr val="ACD433"/>
              </a:buClr>
            </a:pPr>
            <a:r>
              <a:rPr lang="en-CA" sz="2800" b="1" u="sng" dirty="0">
                <a:solidFill>
                  <a:srgbClr val="ACD433"/>
                </a:solidFill>
              </a:rPr>
              <a:t>Pre-Lesson Quiz – What do we know? </a:t>
            </a:r>
          </a:p>
        </p:txBody>
      </p:sp>
      <p:pic>
        <p:nvPicPr>
          <p:cNvPr id="6" name="Picture 5">
            <a:extLst>
              <a:ext uri="{FF2B5EF4-FFF2-40B4-BE49-F238E27FC236}">
                <a16:creationId xmlns:a16="http://schemas.microsoft.com/office/drawing/2014/main" id="{F422613D-951E-4C60-BCD6-429EAECA14A4}"/>
              </a:ext>
            </a:extLst>
          </p:cNvPr>
          <p:cNvPicPr>
            <a:picLocks noChangeAspect="1"/>
          </p:cNvPicPr>
          <p:nvPr/>
        </p:nvPicPr>
        <p:blipFill>
          <a:blip r:embed="rId3"/>
          <a:stretch>
            <a:fillRect/>
          </a:stretch>
        </p:blipFill>
        <p:spPr>
          <a:xfrm>
            <a:off x="2562225" y="3263208"/>
            <a:ext cx="7067550" cy="2584450"/>
          </a:xfrm>
          <a:prstGeom prst="rect">
            <a:avLst/>
          </a:prstGeom>
        </p:spPr>
      </p:pic>
    </p:spTree>
    <p:extLst>
      <p:ext uri="{BB962C8B-B14F-4D97-AF65-F5344CB8AC3E}">
        <p14:creationId xmlns:p14="http://schemas.microsoft.com/office/powerpoint/2010/main" val="13213918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12254</TotalTime>
  <Words>1677</Words>
  <Application>Microsoft Office PowerPoint</Application>
  <PresentationFormat>Widescreen</PresentationFormat>
  <Paragraphs>130</Paragraphs>
  <Slides>38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Arial Rounded MT Bold</vt:lpstr>
      <vt:lpstr>Calibri</vt:lpstr>
      <vt:lpstr>Century Gothic</vt:lpstr>
      <vt:lpstr>Wingdings</vt:lpstr>
      <vt:lpstr>Wingdings 3</vt:lpstr>
      <vt:lpstr>Ion</vt:lpstr>
      <vt:lpstr>“Cubes &amp; Tubes”</vt:lpstr>
      <vt:lpstr>Electromagnetic Induction    &amp; Lenz’s Law</vt:lpstr>
      <vt:lpstr>Electromagnetic Induction    &amp; Lenz’s Law</vt:lpstr>
      <vt:lpstr>Electromagnetic Induction    Lenz’s Law</vt:lpstr>
      <vt:lpstr>Electromagnetic Induction    Lenz’s Law</vt:lpstr>
      <vt:lpstr>Electromagnetic Induction    Lenz’s Law</vt:lpstr>
      <vt:lpstr>Electromagnetic Induction    Lenz’s Law</vt:lpstr>
      <vt:lpstr>Electromagnetic Induction    Lenz’s Law</vt:lpstr>
      <vt:lpstr>Electromagnetic Induction    Lenz’s Law</vt:lpstr>
      <vt:lpstr>Electromagnetic Induction    Lenz’s Law</vt:lpstr>
      <vt:lpstr>Electromagnetic Induction    Lenz’s Law</vt:lpstr>
      <vt:lpstr>Electromagnetic Induction    Lenz’s Law</vt:lpstr>
      <vt:lpstr>Electromagnetic Induction    Lenz’s Law</vt:lpstr>
      <vt:lpstr>Electromagnetic Induction    Lenz’s Law</vt:lpstr>
      <vt:lpstr>Electromagnetic Induction    Lenz’s Law</vt:lpstr>
      <vt:lpstr>Electromagnetic Induction    Lenz’s Law</vt:lpstr>
      <vt:lpstr>Electromagnetic Induction    Lenz’s Law</vt:lpstr>
      <vt:lpstr>Electromagnetic Induction    Lenz’s Law</vt:lpstr>
      <vt:lpstr>What is Electromagnetic Induction?</vt:lpstr>
      <vt:lpstr>What is Lenz’s Law?</vt:lpstr>
      <vt:lpstr>What is Lenz’s Law?</vt:lpstr>
      <vt:lpstr>PowerPoint Presentation</vt:lpstr>
      <vt:lpstr>PowerPoint Presentation</vt:lpstr>
      <vt:lpstr>PowerPoint Presentation</vt:lpstr>
      <vt:lpstr>Demonstration Time!</vt:lpstr>
      <vt:lpstr>Demonstration Time!</vt:lpstr>
      <vt:lpstr>Demonstration Time!   but first a short safety warning…</vt:lpstr>
      <vt:lpstr>PowerPoint Presentation</vt:lpstr>
      <vt:lpstr>PowerPoint Presentation</vt:lpstr>
      <vt:lpstr>Eddy Currents</vt:lpstr>
      <vt:lpstr>Applications of Electromagnetic Induction</vt:lpstr>
      <vt:lpstr>Applications of Eddy Currents</vt:lpstr>
      <vt:lpstr>Electromagnetic Induction    Lenz’s Law</vt:lpstr>
      <vt:lpstr>Electromagnetic Induction    Lenz’s Law</vt:lpstr>
      <vt:lpstr>Electromagnetic Induction    Lenz’s Law</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Totally Tubular</dc:title>
  <dc:creator>S David Lalonde</dc:creator>
  <cp:lastModifiedBy>S David Lalonde</cp:lastModifiedBy>
  <cp:revision>96</cp:revision>
  <dcterms:created xsi:type="dcterms:W3CDTF">2018-09-29T01:49:33Z</dcterms:created>
  <dcterms:modified xsi:type="dcterms:W3CDTF">2019-01-31T01:47:07Z</dcterms:modified>
</cp:coreProperties>
</file>