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256" r:id="rId2"/>
    <p:sldId id="257" r:id="rId3"/>
    <p:sldId id="259" r:id="rId4"/>
    <p:sldId id="260" r:id="rId5"/>
    <p:sldId id="258" r:id="rId6"/>
    <p:sldId id="263" r:id="rId7"/>
    <p:sldId id="265" r:id="rId8"/>
    <p:sldId id="266" r:id="rId9"/>
    <p:sldId id="264" r:id="rId10"/>
    <p:sldId id="267" r:id="rId11"/>
    <p:sldId id="268" r:id="rId12"/>
    <p:sldId id="277" r:id="rId13"/>
    <p:sldId id="269" r:id="rId14"/>
    <p:sldId id="270" r:id="rId15"/>
    <p:sldId id="275" r:id="rId16"/>
    <p:sldId id="271" r:id="rId17"/>
    <p:sldId id="273" r:id="rId18"/>
    <p:sldId id="272" r:id="rId19"/>
    <p:sldId id="276" r:id="rId20"/>
    <p:sldId id="262" r:id="rId21"/>
    <p:sldId id="261" r:id="rId22"/>
    <p:sldId id="274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311F75-AD57-4F3C-B542-49C335410B16}" type="datetimeFigureOut">
              <a:rPr lang="en-US" smtClean="0"/>
              <a:t>1/29/2019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0DCBBA-32E0-4F4D-B771-A10021BB1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9275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DCBBA-32E0-4F4D-B771-A10021BB135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3429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3EDEA-4306-4E57-9E3B-8209ABEF13E0}" type="datetimeFigureOut">
              <a:rPr lang="en-US" smtClean="0"/>
              <a:t>1/29/2019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20015-A791-4358-9B0A-D0277B2A34B7}" type="slidenum">
              <a:rPr lang="en-US" smtClean="0"/>
              <a:t>‹#›</a:t>
            </a:fld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07888"/>
            <a:ext cx="77724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3EDEA-4306-4E57-9E3B-8209ABEF13E0}" type="datetimeFigureOut">
              <a:rPr lang="en-US" smtClean="0"/>
              <a:t>1/29/2019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20015-A791-4358-9B0A-D0277B2A34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3EDEA-4306-4E57-9E3B-8209ABEF13E0}" type="datetimeFigureOut">
              <a:rPr lang="en-US" smtClean="0"/>
              <a:t>1/29/2019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20015-A791-4358-9B0A-D0277B2A34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3EDEA-4306-4E57-9E3B-8209ABEF13E0}" type="datetimeFigureOut">
              <a:rPr lang="en-US" smtClean="0"/>
              <a:t>1/29/2019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20015-A791-4358-9B0A-D0277B2A34B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962525"/>
            <a:ext cx="7885113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462338"/>
            <a:ext cx="7885113" cy="1500187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3EDEA-4306-4E57-9E3B-8209ABEF13E0}" type="datetimeFigureOut">
              <a:rPr lang="en-US" smtClean="0"/>
              <a:t>1/29/2019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20015-A791-4358-9B0A-D0277B2A34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7338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3EDEA-4306-4E57-9E3B-8209ABEF13E0}" type="datetimeFigureOut">
              <a:rPr lang="en-US" smtClean="0"/>
              <a:t>1/29/2019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20015-A791-4358-9B0A-D0277B2A34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3EDEA-4306-4E57-9E3B-8209ABEF13E0}" type="datetimeFigureOut">
              <a:rPr lang="en-US" smtClean="0"/>
              <a:t>1/29/2019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20015-A791-4358-9B0A-D0277B2A34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3EDEA-4306-4E57-9E3B-8209ABEF13E0}" type="datetimeFigureOut">
              <a:rPr lang="en-US" smtClean="0"/>
              <a:t>1/29/2019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20015-A791-4358-9B0A-D0277B2A34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3EDEA-4306-4E57-9E3B-8209ABEF13E0}" type="datetimeFigureOut">
              <a:rPr lang="en-US" smtClean="0"/>
              <a:t>1/29/2019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20015-A791-4358-9B0A-D0277B2A34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447800"/>
            <a:ext cx="4648200" cy="4267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2547891"/>
            <a:ext cx="29718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3EDEA-4306-4E57-9E3B-8209ABEF13E0}" type="datetimeFigureOut">
              <a:rPr lang="en-US" smtClean="0"/>
              <a:t>1/29/2019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20015-A791-4358-9B0A-D0277B2A34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447800"/>
            <a:ext cx="3419856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547890"/>
            <a:ext cx="29718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3EDEA-4306-4E57-9E3B-8209ABEF13E0}" type="datetimeFigureOut">
              <a:rPr lang="en-US" smtClean="0"/>
              <a:t>1/29/2019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20015-A791-4358-9B0A-D0277B2A34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fld id="{B513EDEA-4306-4E57-9E3B-8209ABEF13E0}" type="datetimeFigureOut">
              <a:rPr lang="en-US" smtClean="0"/>
              <a:t>1/29/2019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fld id="{FB520015-A791-4358-9B0A-D0277B2A34B7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>
                <a:latin typeface="Bahnschrift SemiLight" panose="020B0502040204020203" pitchFamily="34" charset="0"/>
              </a:rPr>
              <a:t>Paul </a:t>
            </a:r>
            <a:r>
              <a:rPr lang="en-US" sz="2400" dirty="0" err="1" smtClean="0">
                <a:latin typeface="Bahnschrift SemiLight" panose="020B0502040204020203" pitchFamily="34" charset="0"/>
              </a:rPr>
              <a:t>Belzner</a:t>
            </a:r>
            <a:endParaRPr lang="en-US" sz="2400" dirty="0">
              <a:latin typeface="Bahnschrift SemiLight" panose="020B0502040204020203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400" dirty="0" smtClean="0">
                <a:latin typeface="Pier Sans" pitchFamily="50" charset="0"/>
              </a:rPr>
              <a:t>GRAVITATIONAL WAVES</a:t>
            </a:r>
            <a:endParaRPr lang="en-US" sz="4400" dirty="0">
              <a:latin typeface="Pier Sans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8264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dirty="0" smtClean="0">
                <a:latin typeface="Pier Sans" pitchFamily="50" charset="0"/>
              </a:rPr>
              <a:t>GRAVITY</a:t>
            </a:r>
            <a:endParaRPr lang="en-US" sz="4400" dirty="0">
              <a:latin typeface="Pier Sans" pitchFamily="50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sz="quarter" idx="13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sz="2000" dirty="0" smtClean="0">
                    <a:latin typeface="Bahnschrift SemiLight" panose="020B0502040204020203" pitchFamily="34" charset="0"/>
                  </a:rPr>
                  <a:t>Newton’s Universal Law of Gravitation (1686)</a:t>
                </a:r>
              </a:p>
              <a:p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/>
                      </a:rPr>
                      <m:t>𝐹</m:t>
                    </m:r>
                    <m:r>
                      <a:rPr lang="en-US" sz="2000" b="0" i="1" smtClean="0">
                        <a:latin typeface="Cambria Math"/>
                      </a:rPr>
                      <m:t>=</m:t>
                    </m:r>
                    <m:r>
                      <a:rPr lang="en-US" sz="2000" b="0" i="1" smtClean="0">
                        <a:latin typeface="Cambria Math"/>
                      </a:rPr>
                      <m:t>𝐺</m:t>
                    </m:r>
                    <m:r>
                      <a:rPr lang="en-US" sz="2000" b="0" i="1" smtClean="0">
                        <a:latin typeface="Cambria Math"/>
                      </a:rPr>
                      <m:t> </m:t>
                    </m:r>
                    <m:f>
                      <m:fPr>
                        <m:ctrlPr>
                          <a:rPr lang="en-US" sz="2000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/>
                          </a:rPr>
                          <m:t> </m:t>
                        </m:r>
                        <m:sSub>
                          <m:sSubPr>
                            <m:ctrlPr>
                              <a:rPr lang="en-US" sz="20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000" i="1">
                                <a:latin typeface="Cambria Math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en-US" sz="20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000" i="1">
                                <a:latin typeface="Cambria Math"/>
                              </a:rPr>
                              <m:t>2</m:t>
                            </m:r>
                          </m:sub>
                        </m:sSub>
                      </m:num>
                      <m:den>
                        <m:sSup>
                          <m:sSupPr>
                            <m:ctrlPr>
                              <a:rPr lang="en-US" sz="2000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2000" b="0" i="1" smtClean="0">
                                <a:latin typeface="Cambria Math"/>
                              </a:rPr>
                              <m:t>𝑟</m:t>
                            </m:r>
                          </m:e>
                          <m:sup>
                            <m:r>
                              <a:rPr lang="en-US" sz="2000" b="0" i="1" smtClean="0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en-US" sz="2000" dirty="0" smtClean="0">
                  <a:latin typeface="Bahnschrift SemiLight" panose="020B0502040204020203" pitchFamily="34" charset="0"/>
                </a:endParaRPr>
              </a:p>
              <a:p>
                <a:r>
                  <a:rPr lang="en-US" sz="2000" dirty="0" smtClean="0">
                    <a:latin typeface="Bahnschrift SemiLight" panose="020B0502040204020203" pitchFamily="34" charset="0"/>
                  </a:rPr>
                  <a:t>Breaks down in some important cases:</a:t>
                </a:r>
              </a:p>
              <a:p>
                <a:pPr lvl="1"/>
                <a:r>
                  <a:rPr lang="en-US" sz="2000" dirty="0" smtClean="0">
                    <a:latin typeface="Bahnschrift SemiLight" panose="020B0502040204020203" pitchFamily="34" charset="0"/>
                  </a:rPr>
                  <a:t>Mercury’s orbit around the Sun</a:t>
                </a:r>
              </a:p>
              <a:p>
                <a:pPr lvl="1"/>
                <a:r>
                  <a:rPr lang="en-US" sz="2000" dirty="0" smtClean="0">
                    <a:solidFill>
                      <a:schemeClr val="tx2"/>
                    </a:solidFill>
                    <a:latin typeface="Bahnschrift SemiLight" panose="020B0502040204020203" pitchFamily="34" charset="0"/>
                  </a:rPr>
                  <a:t>Very strong gravitational fields (around dense and massive objects)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3"/>
              </p:nvPr>
            </p:nvSpPr>
            <p:spPr>
              <a:blipFill rotWithShape="1">
                <a:blip r:embed="rId2"/>
                <a:stretch>
                  <a:fillRect l="-615" t="-7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58067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dirty="0" smtClean="0">
                <a:latin typeface="Pier Sans" pitchFamily="50" charset="0"/>
              </a:rPr>
              <a:t>GRAVITY</a:t>
            </a:r>
            <a:endParaRPr lang="en-US" sz="4400" dirty="0">
              <a:latin typeface="Pier Sans" pitchFamily="50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>
                <a:latin typeface="Bahnschrift SemiLight" panose="020B0502040204020203" pitchFamily="34" charset="0"/>
              </a:rPr>
              <a:t>A whole new way of viewing the universe: </a:t>
            </a:r>
            <a:r>
              <a:rPr lang="en-US" dirty="0" err="1" smtClean="0">
                <a:latin typeface="Bahnschrift SemiLight" panose="020B0502040204020203" pitchFamily="34" charset="0"/>
              </a:rPr>
              <a:t>spacetime</a:t>
            </a:r>
            <a:endParaRPr lang="en-US" dirty="0" smtClean="0">
              <a:latin typeface="Bahnschrift SemiLight" panose="020B0502040204020203" pitchFamily="34" charset="0"/>
            </a:endParaRPr>
          </a:p>
          <a:p>
            <a:r>
              <a:rPr lang="en-US" dirty="0">
                <a:latin typeface="Bahnschrift SemiLight" panose="020B0502040204020203" pitchFamily="34" charset="0"/>
              </a:rPr>
              <a:t>Gravity as a distortion in </a:t>
            </a:r>
            <a:r>
              <a:rPr lang="en-US" dirty="0" err="1">
                <a:latin typeface="Bahnschrift SemiLight" panose="020B0502040204020203" pitchFamily="34" charset="0"/>
              </a:rPr>
              <a:t>spacetime</a:t>
            </a:r>
            <a:r>
              <a:rPr lang="en-US" dirty="0">
                <a:latin typeface="Bahnschrift SemiLight" panose="020B0502040204020203" pitchFamily="34" charset="0"/>
              </a:rPr>
              <a:t> caused by a mass</a:t>
            </a:r>
          </a:p>
          <a:p>
            <a:r>
              <a:rPr lang="en-US" dirty="0" smtClean="0">
                <a:latin typeface="Bahnschrift SemiLight" panose="020B0502040204020203" pitchFamily="34" charset="0"/>
              </a:rPr>
              <a:t>Developed by Einstein in his theory of General Relativity in </a:t>
            </a:r>
            <a:r>
              <a:rPr lang="en-US" dirty="0" smtClean="0">
                <a:solidFill>
                  <a:schemeClr val="tx2"/>
                </a:solidFill>
                <a:latin typeface="Bahnschrift SemiLight" panose="020B0502040204020203" pitchFamily="34" charset="0"/>
              </a:rPr>
              <a:t>1916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3124200"/>
            <a:ext cx="5257800" cy="2949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897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dirty="0" smtClean="0">
                <a:latin typeface="Pier Sans" pitchFamily="50" charset="0"/>
              </a:rPr>
              <a:t>GRAVITY</a:t>
            </a:r>
            <a:endParaRPr lang="en-US" sz="4400" dirty="0">
              <a:latin typeface="Pier Sans" pitchFamily="50" charset="0"/>
            </a:endParaRPr>
          </a:p>
        </p:txBody>
      </p:sp>
      <p:pic>
        <p:nvPicPr>
          <p:cNvPr id="1026" name="Picture 2" descr="https://i.stack.imgur.com/K7cz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405989"/>
            <a:ext cx="6172200" cy="4870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257800" y="6293125"/>
            <a:ext cx="2286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latin typeface="Bahnschrift SemiLight" panose="020B0502040204020203" pitchFamily="34" charset="0"/>
              </a:rPr>
              <a:t>Image Credit</a:t>
            </a:r>
            <a:r>
              <a:rPr lang="en-US" sz="1000" smtClean="0">
                <a:latin typeface="Bahnschrift SemiLight" panose="020B0502040204020203" pitchFamily="34" charset="0"/>
              </a:rPr>
              <a:t>: </a:t>
            </a:r>
            <a:r>
              <a:rPr lang="en-US" sz="1000" smtClean="0">
                <a:latin typeface="Bahnschrift SemiLight" panose="020B0502040204020203" pitchFamily="34" charset="0"/>
              </a:rPr>
              <a:t>Science News</a:t>
            </a:r>
            <a:endParaRPr lang="en-US" sz="1000" dirty="0">
              <a:latin typeface="Bahnschrift Semi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96824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dirty="0" smtClean="0">
                <a:latin typeface="Pier Sans" pitchFamily="50" charset="0"/>
              </a:rPr>
              <a:t>GRAVITY</a:t>
            </a:r>
            <a:endParaRPr lang="en-US" sz="4400" dirty="0">
              <a:latin typeface="Pier Sans" pitchFamily="50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latin typeface="Bahnschrift SemiLight" panose="020B0502040204020203" pitchFamily="34" charset="0"/>
              </a:rPr>
              <a:t>Try it for yourself!</a:t>
            </a:r>
            <a:endParaRPr lang="en-US" sz="2800" dirty="0">
              <a:latin typeface="Bahnschrift Semi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1735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dirty="0" smtClean="0">
                <a:latin typeface="Pier Sans" pitchFamily="50" charset="0"/>
              </a:rPr>
              <a:t>GRAVITATIONAL WAVES</a:t>
            </a:r>
            <a:endParaRPr lang="en-US" sz="4400" dirty="0">
              <a:latin typeface="Pier Sans" pitchFamily="50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sz="2000" dirty="0" smtClean="0">
                <a:latin typeface="Bahnschrift SemiLight" panose="020B0502040204020203" pitchFamily="34" charset="0"/>
              </a:rPr>
              <a:t>A ripple of waves moving through the fabric of </a:t>
            </a:r>
            <a:r>
              <a:rPr lang="en-US" sz="2000" dirty="0" err="1" smtClean="0">
                <a:latin typeface="Bahnschrift SemiLight" panose="020B0502040204020203" pitchFamily="34" charset="0"/>
              </a:rPr>
              <a:t>spacetime</a:t>
            </a:r>
            <a:endParaRPr lang="en-US" sz="2000" dirty="0" smtClean="0">
              <a:latin typeface="Bahnschrift SemiLight" panose="020B0502040204020203" pitchFamily="34" charset="0"/>
            </a:endParaRPr>
          </a:p>
          <a:p>
            <a:r>
              <a:rPr lang="en-US" sz="2000" dirty="0" smtClean="0">
                <a:latin typeface="Bahnschrift SemiLight" panose="020B0502040204020203" pitchFamily="34" charset="0"/>
              </a:rPr>
              <a:t>Created by massive objects orbiting very quickly around each other</a:t>
            </a:r>
          </a:p>
          <a:p>
            <a:r>
              <a:rPr lang="en-US" sz="2000" dirty="0" smtClean="0">
                <a:latin typeface="Bahnschrift SemiLight" panose="020B0502040204020203" pitchFamily="34" charset="0"/>
              </a:rPr>
              <a:t>Detectable sources include black holes and neutron stars</a:t>
            </a:r>
          </a:p>
          <a:p>
            <a:r>
              <a:rPr lang="en-US" sz="2000" dirty="0" smtClean="0">
                <a:latin typeface="Bahnschrift SemiLight" panose="020B0502040204020203" pitchFamily="34" charset="0"/>
              </a:rPr>
              <a:t>Predicted as a part of General Relativity</a:t>
            </a:r>
          </a:p>
          <a:p>
            <a:pPr marL="0" indent="0">
              <a:buNone/>
            </a:pPr>
            <a:endParaRPr lang="en-US" sz="2000" dirty="0" smtClean="0">
              <a:solidFill>
                <a:schemeClr val="tx2"/>
              </a:solidFill>
              <a:latin typeface="Bahnschrift SemiLight" panose="020B050204020402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3761942"/>
            <a:ext cx="4378036" cy="246264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23164" y="6320834"/>
            <a:ext cx="2286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latin typeface="Bahnschrift SemiLight" panose="020B0502040204020203" pitchFamily="34" charset="0"/>
              </a:rPr>
              <a:t>Image Credit: Symmetry Magazine</a:t>
            </a:r>
            <a:endParaRPr lang="en-US" sz="1000" dirty="0">
              <a:latin typeface="Bahnschrift Semi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3367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dirty="0" smtClean="0">
                <a:latin typeface="Pier Sans" pitchFamily="50" charset="0"/>
              </a:rPr>
              <a:t>GRAVITATIONAL WAVES</a:t>
            </a:r>
            <a:endParaRPr lang="en-US" sz="4400" dirty="0">
              <a:latin typeface="Pier Sans" pitchFamily="50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sz="2000" dirty="0" smtClean="0">
                <a:latin typeface="Bahnschrift SemiLight" panose="020B0502040204020203" pitchFamily="34" charset="0"/>
              </a:rPr>
              <a:t>First detected on September 14, </a:t>
            </a:r>
            <a:r>
              <a:rPr lang="en-US" sz="2000" dirty="0" smtClean="0">
                <a:solidFill>
                  <a:schemeClr val="tx2"/>
                </a:solidFill>
                <a:latin typeface="Bahnschrift SemiLight" panose="020B0502040204020203" pitchFamily="34" charset="0"/>
              </a:rPr>
              <a:t>2015</a:t>
            </a:r>
          </a:p>
          <a:p>
            <a:r>
              <a:rPr lang="en-US" sz="2000" dirty="0" smtClean="0">
                <a:latin typeface="Bahnschrift SemiLight" panose="020B0502040204020203" pitchFamily="34" charset="0"/>
              </a:rPr>
              <a:t>The “stretch” of </a:t>
            </a:r>
            <a:r>
              <a:rPr lang="en-US" sz="2000" dirty="0" err="1" smtClean="0">
                <a:latin typeface="Bahnschrift SemiLight" panose="020B0502040204020203" pitchFamily="34" charset="0"/>
              </a:rPr>
              <a:t>spacetime</a:t>
            </a:r>
            <a:r>
              <a:rPr lang="en-US" sz="2000" dirty="0" smtClean="0">
                <a:latin typeface="Bahnschrift SemiLight" panose="020B0502040204020203" pitchFamily="34" charset="0"/>
              </a:rPr>
              <a:t> was measured to 1.0 x 10</a:t>
            </a:r>
            <a:r>
              <a:rPr lang="en-US" sz="2000" baseline="30000" dirty="0" smtClean="0">
                <a:latin typeface="Bahnschrift SemiLight" panose="020B0502040204020203" pitchFamily="34" charset="0"/>
              </a:rPr>
              <a:t>-21</a:t>
            </a:r>
          </a:p>
          <a:p>
            <a:r>
              <a:rPr lang="en-US" sz="2000" dirty="0" smtClean="0">
                <a:latin typeface="Bahnschrift SemiLight" panose="020B0502040204020203" pitchFamily="34" charset="0"/>
              </a:rPr>
              <a:t>10 thousand times smaller than an atomic nucleus</a:t>
            </a:r>
          </a:p>
          <a:p>
            <a:r>
              <a:rPr lang="en-US" sz="2000" dirty="0" smtClean="0">
                <a:latin typeface="Bahnschrift SemiLight" panose="020B0502040204020203" pitchFamily="34" charset="0"/>
              </a:rPr>
              <a:t>Originated from two black holes, one of 36 solar mass, one of 29 solar mass</a:t>
            </a:r>
          </a:p>
          <a:p>
            <a:r>
              <a:rPr lang="en-US" sz="2000" dirty="0" smtClean="0">
                <a:latin typeface="Bahnschrift SemiLight" panose="020B0502040204020203" pitchFamily="34" charset="0"/>
              </a:rPr>
              <a:t>Rotated around each other at 100 times per second before they collided and merged</a:t>
            </a:r>
            <a:endParaRPr lang="en-US" sz="2000" dirty="0">
              <a:latin typeface="Bahnschrift Semi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4199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dirty="0" smtClean="0">
                <a:latin typeface="Pier Sans" pitchFamily="50" charset="0"/>
              </a:rPr>
              <a:t>LIGO</a:t>
            </a:r>
            <a:endParaRPr lang="en-US" sz="4400" dirty="0">
              <a:latin typeface="Pier Sans" pitchFamily="50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sz="2000" b="1" dirty="0" smtClean="0">
                <a:latin typeface="Bahnschrift SemiLight" panose="020B0502040204020203" pitchFamily="34" charset="0"/>
              </a:rPr>
              <a:t>L</a:t>
            </a:r>
            <a:r>
              <a:rPr lang="en-US" sz="2000" dirty="0" smtClean="0">
                <a:latin typeface="Bahnschrift SemiLight" panose="020B0502040204020203" pitchFamily="34" charset="0"/>
              </a:rPr>
              <a:t>aser </a:t>
            </a:r>
            <a:r>
              <a:rPr lang="en-US" sz="2000" b="1" dirty="0" smtClean="0">
                <a:latin typeface="Bahnschrift SemiLight" panose="020B0502040204020203" pitchFamily="34" charset="0"/>
              </a:rPr>
              <a:t>I</a:t>
            </a:r>
            <a:r>
              <a:rPr lang="en-US" sz="2000" dirty="0" smtClean="0">
                <a:latin typeface="Bahnschrift SemiLight" panose="020B0502040204020203" pitchFamily="34" charset="0"/>
              </a:rPr>
              <a:t>nterferometer </a:t>
            </a:r>
            <a:r>
              <a:rPr lang="en-US" sz="2000" b="1" dirty="0" smtClean="0">
                <a:latin typeface="Bahnschrift SemiLight" panose="020B0502040204020203" pitchFamily="34" charset="0"/>
              </a:rPr>
              <a:t>G</a:t>
            </a:r>
            <a:r>
              <a:rPr lang="en-US" sz="2000" dirty="0" smtClean="0">
                <a:latin typeface="Bahnschrift SemiLight" panose="020B0502040204020203" pitchFamily="34" charset="0"/>
              </a:rPr>
              <a:t>ravitational-Wave </a:t>
            </a:r>
            <a:r>
              <a:rPr lang="en-US" sz="2000" b="1" dirty="0" smtClean="0">
                <a:latin typeface="Bahnschrift SemiLight" panose="020B0502040204020203" pitchFamily="34" charset="0"/>
              </a:rPr>
              <a:t>O</a:t>
            </a:r>
            <a:r>
              <a:rPr lang="en-US" sz="2000" dirty="0" smtClean="0">
                <a:latin typeface="Bahnschrift SemiLight" panose="020B0502040204020203" pitchFamily="34" charset="0"/>
              </a:rPr>
              <a:t>bservatory</a:t>
            </a:r>
          </a:p>
          <a:p>
            <a:endParaRPr lang="en-US" sz="2000" dirty="0">
              <a:latin typeface="Bahnschrift SemiLight" panose="020B050204020402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2190750"/>
            <a:ext cx="5283200" cy="3962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78582" y="6289964"/>
            <a:ext cx="2286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latin typeface="Bahnschrift SemiLight" panose="020B0502040204020203" pitchFamily="34" charset="0"/>
              </a:rPr>
              <a:t>Image Credit: LIGO</a:t>
            </a:r>
            <a:endParaRPr lang="en-US" sz="1000" dirty="0">
              <a:latin typeface="Bahnschrift Semi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7566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587" y="1600200"/>
            <a:ext cx="7042825" cy="4114800"/>
          </a:xfrm>
        </p:spPr>
      </p:pic>
      <p:sp>
        <p:nvSpPr>
          <p:cNvPr id="5" name="TextBox 4"/>
          <p:cNvSpPr txBox="1"/>
          <p:nvPr/>
        </p:nvSpPr>
        <p:spPr>
          <a:xfrm>
            <a:off x="5278582" y="6289964"/>
            <a:ext cx="2286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latin typeface="Bahnschrift SemiLight" panose="020B0502040204020203" pitchFamily="34" charset="0"/>
              </a:rPr>
              <a:t>Image Credit: LIGO</a:t>
            </a:r>
            <a:endParaRPr lang="en-US" sz="1000" dirty="0">
              <a:latin typeface="Bahnschrift Semi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8279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8" t="17551" r="2801" b="15232"/>
          <a:stretch/>
        </p:blipFill>
        <p:spPr>
          <a:xfrm>
            <a:off x="1828800" y="1371600"/>
            <a:ext cx="6330230" cy="4724400"/>
          </a:xfrm>
        </p:spPr>
      </p:pic>
      <p:sp>
        <p:nvSpPr>
          <p:cNvPr id="8" name="TextBox 7"/>
          <p:cNvSpPr txBox="1"/>
          <p:nvPr/>
        </p:nvSpPr>
        <p:spPr>
          <a:xfrm>
            <a:off x="5278582" y="6289964"/>
            <a:ext cx="2286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latin typeface="Bahnschrift SemiLight" panose="020B0502040204020203" pitchFamily="34" charset="0"/>
              </a:rPr>
              <a:t>Image Credit: LIGO</a:t>
            </a:r>
            <a:endParaRPr lang="en-US" sz="1000" dirty="0">
              <a:latin typeface="Bahnschrift Semi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8744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dirty="0" smtClean="0">
                <a:latin typeface="Pier Sans" pitchFamily="50" charset="0"/>
              </a:rPr>
              <a:t>LIGO</a:t>
            </a:r>
            <a:endParaRPr lang="en-US" sz="4400" dirty="0">
              <a:latin typeface="Pier Sans" pitchFamily="50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sz="2000" dirty="0" smtClean="0">
                <a:latin typeface="Bahnschrift SemiLight" panose="020B0502040204020203" pitchFamily="34" charset="0"/>
              </a:rPr>
              <a:t>What are some of the challenges that come with such a precise detector?</a:t>
            </a:r>
          </a:p>
          <a:p>
            <a:r>
              <a:rPr lang="en-US" sz="2000" dirty="0" smtClean="0">
                <a:latin typeface="Bahnschrift SemiLight" panose="020B0502040204020203" pitchFamily="34" charset="0"/>
              </a:rPr>
              <a:t>Background noise</a:t>
            </a:r>
          </a:p>
          <a:p>
            <a:pPr lvl="1"/>
            <a:r>
              <a:rPr lang="en-US" sz="2000" dirty="0" smtClean="0">
                <a:latin typeface="Bahnschrift SemiLight" panose="020B0502040204020203" pitchFamily="34" charset="0"/>
              </a:rPr>
              <a:t>Seismic noise (earthquakes)</a:t>
            </a:r>
          </a:p>
          <a:p>
            <a:pPr lvl="1"/>
            <a:r>
              <a:rPr lang="en-US" sz="2000" dirty="0" smtClean="0">
                <a:latin typeface="Bahnschrift SemiLight" panose="020B0502040204020203" pitchFamily="34" charset="0"/>
              </a:rPr>
              <a:t>Trucks driving nearby</a:t>
            </a:r>
          </a:p>
          <a:p>
            <a:endParaRPr lang="en-US" sz="2000" dirty="0">
              <a:latin typeface="Bahnschrift Semi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1168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dirty="0" err="1" smtClean="0">
                <a:latin typeface="Pier Sans" pitchFamily="50" charset="0"/>
              </a:rPr>
              <a:t>OuTLINE</a:t>
            </a:r>
            <a:endParaRPr lang="en-US" sz="4400" dirty="0">
              <a:latin typeface="Pier Sans" pitchFamily="50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sz="2000" dirty="0" smtClean="0">
                <a:latin typeface="Bahnschrift SemiLight" panose="020B0502040204020203" pitchFamily="34" charset="0"/>
              </a:rPr>
              <a:t>What are gravitational waves?</a:t>
            </a:r>
          </a:p>
          <a:p>
            <a:pPr lvl="1"/>
            <a:r>
              <a:rPr lang="en-US" sz="2000" dirty="0" smtClean="0">
                <a:latin typeface="Bahnschrift SemiLight" panose="020B0502040204020203" pitchFamily="34" charset="0"/>
              </a:rPr>
              <a:t>Waves</a:t>
            </a:r>
          </a:p>
          <a:p>
            <a:pPr lvl="1"/>
            <a:r>
              <a:rPr lang="en-US" sz="2000" dirty="0" smtClean="0">
                <a:latin typeface="Bahnschrift SemiLight" panose="020B0502040204020203" pitchFamily="34" charset="0"/>
              </a:rPr>
              <a:t>Gravity</a:t>
            </a:r>
          </a:p>
          <a:p>
            <a:r>
              <a:rPr lang="en-US" sz="2000" dirty="0" smtClean="0">
                <a:latin typeface="Bahnschrift SemiLight" panose="020B0502040204020203" pitchFamily="34" charset="0"/>
              </a:rPr>
              <a:t>How did we find them?</a:t>
            </a:r>
          </a:p>
          <a:p>
            <a:pPr lvl="1"/>
            <a:r>
              <a:rPr lang="en-US" sz="2000" dirty="0" smtClean="0">
                <a:latin typeface="Bahnschrift SemiLight" panose="020B0502040204020203" pitchFamily="34" charset="0"/>
              </a:rPr>
              <a:t>LIGO</a:t>
            </a:r>
          </a:p>
          <a:p>
            <a:r>
              <a:rPr lang="en-US" sz="2000" dirty="0" smtClean="0">
                <a:latin typeface="Bahnschrift SemiLight" panose="020B0502040204020203" pitchFamily="34" charset="0"/>
              </a:rPr>
              <a:t>Why should we care?</a:t>
            </a:r>
          </a:p>
          <a:p>
            <a:r>
              <a:rPr lang="en-US" sz="2000" dirty="0" smtClean="0">
                <a:latin typeface="Bahnschrift SemiLight" panose="020B0502040204020203" pitchFamily="34" charset="0"/>
              </a:rPr>
              <a:t>Demonstration</a:t>
            </a:r>
          </a:p>
        </p:txBody>
      </p:sp>
    </p:spTree>
    <p:extLst>
      <p:ext uri="{BB962C8B-B14F-4D97-AF65-F5344CB8AC3E}">
        <p14:creationId xmlns:p14="http://schemas.microsoft.com/office/powerpoint/2010/main" val="3033263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Warped Spacetime and Horizons of GW150914.wmv">
            <a:hlinkClick r:id="" action="ppaction://media"/>
          </p:cNvPr>
          <p:cNvPicPr>
            <a:picLocks noGrp="1" noChangeAspect="1"/>
          </p:cNvPicPr>
          <p:nvPr>
            <p:ph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4400" y="1600200"/>
            <a:ext cx="7315200" cy="4114800"/>
          </a:xfrm>
        </p:spPr>
      </p:pic>
    </p:spTree>
    <p:extLst>
      <p:ext uri="{BB962C8B-B14F-4D97-AF65-F5344CB8AC3E}">
        <p14:creationId xmlns:p14="http://schemas.microsoft.com/office/powerpoint/2010/main" val="1227301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>
                <a:latin typeface="Pier Sans" pitchFamily="50" charset="0"/>
              </a:rPr>
              <a:t>THE SOUND OF THE UNIVERSE</a:t>
            </a:r>
            <a:endParaRPr lang="en-US" sz="3600" dirty="0">
              <a:latin typeface="Pier Sans" pitchFamily="50" charset="0"/>
            </a:endParaRPr>
          </a:p>
        </p:txBody>
      </p:sp>
      <p:pic>
        <p:nvPicPr>
          <p:cNvPr id="6" name="The Sound of Two Black Holes Colliding.wmv">
            <a:hlinkClick r:id="" action="ppaction://media"/>
          </p:cNvPr>
          <p:cNvPicPr>
            <a:picLocks noGrp="1" noChangeAspect="1"/>
          </p:cNvPicPr>
          <p:nvPr>
            <p:ph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4400" y="1600200"/>
            <a:ext cx="7315200" cy="4114800"/>
          </a:xfrm>
        </p:spPr>
      </p:pic>
      <p:sp>
        <p:nvSpPr>
          <p:cNvPr id="4" name="TextBox 3"/>
          <p:cNvSpPr txBox="1"/>
          <p:nvPr/>
        </p:nvSpPr>
        <p:spPr>
          <a:xfrm>
            <a:off x="5486400" y="6400800"/>
            <a:ext cx="2286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latin typeface="Bahnschrift SemiLight" panose="020B0502040204020203" pitchFamily="34" charset="0"/>
              </a:rPr>
              <a:t>Video credit: LIGO</a:t>
            </a:r>
            <a:endParaRPr lang="en-US" sz="1000" dirty="0">
              <a:latin typeface="Bahnschrift Semi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9767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dirty="0" smtClean="0">
                <a:latin typeface="Pier Sans" pitchFamily="50" charset="0"/>
              </a:rPr>
              <a:t>WHY DO WE CARE?</a:t>
            </a:r>
            <a:endParaRPr lang="en-US" sz="4400" dirty="0">
              <a:latin typeface="Pier Sans" pitchFamily="50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sz="2000" dirty="0" smtClean="0">
                <a:latin typeface="Bahnschrift SemiLight" panose="020B0502040204020203" pitchFamily="34" charset="0"/>
              </a:rPr>
              <a:t>A brand new way of observing events in the universe</a:t>
            </a:r>
          </a:p>
          <a:p>
            <a:r>
              <a:rPr lang="en-US" sz="2000" dirty="0" smtClean="0">
                <a:latin typeface="Bahnschrift SemiLight" panose="020B0502040204020203" pitchFamily="34" charset="0"/>
              </a:rPr>
              <a:t>Black holes</a:t>
            </a:r>
          </a:p>
          <a:p>
            <a:r>
              <a:rPr lang="en-US" sz="2000" dirty="0">
                <a:latin typeface="Bahnschrift SemiLight" panose="020B0502040204020203" pitchFamily="34" charset="0"/>
              </a:rPr>
              <a:t>Exploding stars</a:t>
            </a:r>
          </a:p>
          <a:p>
            <a:r>
              <a:rPr lang="en-US" sz="2000" dirty="0" smtClean="0">
                <a:latin typeface="Bahnschrift SemiLight" panose="020B0502040204020203" pitchFamily="34" charset="0"/>
              </a:rPr>
              <a:t>The big bang</a:t>
            </a:r>
            <a:endParaRPr lang="en-US" sz="2000" dirty="0">
              <a:latin typeface="Bahnschrift Semi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1432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dirty="0" smtClean="0">
                <a:latin typeface="Pier Sans" pitchFamily="50" charset="0"/>
              </a:rPr>
              <a:t>WAVES</a:t>
            </a:r>
            <a:endParaRPr lang="en-US" sz="4800" dirty="0">
              <a:latin typeface="Pier Sans" pitchFamily="50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600200" y="2667000"/>
            <a:ext cx="6324600" cy="6858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dirty="0" smtClean="0">
                <a:latin typeface="Bahnschrift SemiLight" panose="020B0502040204020203" pitchFamily="34" charset="0"/>
              </a:rPr>
              <a:t>What are some types of waves that you can think of?</a:t>
            </a:r>
            <a:endParaRPr lang="en-US" sz="2800" dirty="0">
              <a:latin typeface="Bahnschrift Semi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0796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dirty="0" smtClean="0">
                <a:latin typeface="Pier Sans" pitchFamily="50" charset="0"/>
              </a:rPr>
              <a:t>WAVES</a:t>
            </a:r>
            <a:endParaRPr lang="en-US" sz="4400" dirty="0">
              <a:latin typeface="Pier Sans" pitchFamily="50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533400" y="2362200"/>
            <a:ext cx="7924800" cy="4114800"/>
          </a:xfrm>
        </p:spPr>
        <p:txBody>
          <a:bodyPr>
            <a:normAutofit/>
          </a:bodyPr>
          <a:lstStyle/>
          <a:p>
            <a:r>
              <a:rPr lang="en-US" sz="2000" dirty="0" smtClean="0">
                <a:latin typeface="Bahnschrift SemiLight" panose="020B0502040204020203" pitchFamily="34" charset="0"/>
              </a:rPr>
              <a:t>Sound waves</a:t>
            </a:r>
          </a:p>
          <a:p>
            <a:r>
              <a:rPr lang="en-US" sz="2000" dirty="0" smtClean="0">
                <a:latin typeface="Bahnschrift SemiLight" panose="020B0502040204020203" pitchFamily="34" charset="0"/>
              </a:rPr>
              <a:t>Light waves</a:t>
            </a:r>
          </a:p>
          <a:p>
            <a:r>
              <a:rPr lang="en-US" sz="2000" dirty="0" smtClean="0">
                <a:latin typeface="Bahnschrift SemiLight" panose="020B0502040204020203" pitchFamily="34" charset="0"/>
              </a:rPr>
              <a:t>Water waves</a:t>
            </a:r>
          </a:p>
          <a:p>
            <a:r>
              <a:rPr lang="en-US" sz="2000" dirty="0" smtClean="0">
                <a:latin typeface="Bahnschrift SemiLight" panose="020B0502040204020203" pitchFamily="34" charset="0"/>
              </a:rPr>
              <a:t>Waves on strings</a:t>
            </a:r>
          </a:p>
          <a:p>
            <a:r>
              <a:rPr lang="en-US" sz="2000" dirty="0" smtClean="0">
                <a:latin typeface="Bahnschrift SemiLight" panose="020B0502040204020203" pitchFamily="34" charset="0"/>
              </a:rPr>
              <a:t>Electromagnetic waves</a:t>
            </a:r>
          </a:p>
          <a:p>
            <a:r>
              <a:rPr lang="en-US" sz="2000" b="1" dirty="0" smtClean="0">
                <a:solidFill>
                  <a:schemeClr val="tx2"/>
                </a:solidFill>
                <a:latin typeface="Bahnschrift SemiLight" panose="020B0502040204020203" pitchFamily="34" charset="0"/>
              </a:rPr>
              <a:t>Gravitational waves</a:t>
            </a:r>
            <a:endParaRPr lang="en-US" sz="2000" b="1" dirty="0">
              <a:solidFill>
                <a:schemeClr val="tx2"/>
              </a:solidFill>
              <a:latin typeface="Bahnschrift SemiLight" panose="020B050204020402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2362200"/>
            <a:ext cx="4658854" cy="261924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097254" y="4981441"/>
            <a:ext cx="1828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latin typeface="Bahnschrift SemiLight" panose="020B0502040204020203" pitchFamily="34" charset="0"/>
              </a:rPr>
              <a:t>Image Credit: Time Magazine</a:t>
            </a:r>
            <a:endParaRPr lang="en-US" sz="1000" dirty="0">
              <a:latin typeface="Bahnschrift Semi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3094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495" y="1600200"/>
            <a:ext cx="6765009" cy="4114800"/>
          </a:xfrm>
        </p:spPr>
      </p:pic>
      <p:sp>
        <p:nvSpPr>
          <p:cNvPr id="5" name="TextBox 4"/>
          <p:cNvSpPr txBox="1"/>
          <p:nvPr/>
        </p:nvSpPr>
        <p:spPr>
          <a:xfrm>
            <a:off x="1219200" y="5791200"/>
            <a:ext cx="6934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>
                <a:latin typeface="Bahnschrift SemiLight" panose="020B0502040204020203" pitchFamily="34" charset="0"/>
              </a:rPr>
              <a:t>Image Credit: Online Math Learning  </a:t>
            </a:r>
            <a:endParaRPr lang="en-US" sz="1000" dirty="0">
              <a:latin typeface="Bahnschrift SemiLight" panose="020B0502040204020203" pitchFamily="34" charset="0"/>
            </a:endParaRPr>
          </a:p>
        </p:txBody>
      </p:sp>
      <p:sp>
        <p:nvSpPr>
          <p:cNvPr id="6" name="Frame 5"/>
          <p:cNvSpPr/>
          <p:nvPr/>
        </p:nvSpPr>
        <p:spPr>
          <a:xfrm>
            <a:off x="990600" y="3810000"/>
            <a:ext cx="7162800" cy="1981200"/>
          </a:xfrm>
          <a:prstGeom prst="fram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862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dirty="0" smtClean="0">
                <a:latin typeface="Pier Sans" pitchFamily="50" charset="0"/>
              </a:rPr>
              <a:t>WAVE PROPERTIES</a:t>
            </a:r>
            <a:endParaRPr lang="en-US" sz="4400" dirty="0">
              <a:latin typeface="Pier Sans" pitchFamily="50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latin typeface="Bahnschrift SemiLight" panose="020B0502040204020203" pitchFamily="34" charset="0"/>
              </a:rPr>
              <a:t>Amplitude</a:t>
            </a:r>
          </a:p>
          <a:p>
            <a:r>
              <a:rPr lang="en-US" sz="3200" dirty="0" smtClean="0">
                <a:latin typeface="Bahnschrift SemiLight" panose="020B0502040204020203" pitchFamily="34" charset="0"/>
              </a:rPr>
              <a:t>Frequency</a:t>
            </a:r>
          </a:p>
          <a:p>
            <a:r>
              <a:rPr lang="en-US" sz="3200" dirty="0" smtClean="0">
                <a:latin typeface="Bahnschrift SemiLight" panose="020B0502040204020203" pitchFamily="34" charset="0"/>
              </a:rPr>
              <a:t>Wavelength</a:t>
            </a:r>
            <a:endParaRPr lang="en-US" sz="3200" dirty="0">
              <a:latin typeface="Bahnschrift Semi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5092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dirty="0" smtClean="0">
                <a:latin typeface="Pier Sans" pitchFamily="50" charset="0"/>
              </a:rPr>
              <a:t>AMPLITUDE</a:t>
            </a:r>
            <a:endParaRPr lang="en-US" sz="4400" dirty="0">
              <a:latin typeface="Pier Sans" pitchFamily="50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sz="2000" dirty="0" smtClean="0">
                <a:latin typeface="Bahnschrift SemiLight" panose="020B0502040204020203" pitchFamily="34" charset="0"/>
              </a:rPr>
              <a:t>A measurement of distance, usually notated as A</a:t>
            </a:r>
          </a:p>
          <a:p>
            <a:r>
              <a:rPr lang="en-US" sz="2000" dirty="0" smtClean="0">
                <a:latin typeface="Bahnschrift SemiLight" panose="020B0502040204020203" pitchFamily="34" charset="0"/>
              </a:rPr>
              <a:t>Distance between the origin and a peak or trough of wave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2743200"/>
            <a:ext cx="3800708" cy="29428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19200" y="5791200"/>
            <a:ext cx="6934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>
                <a:latin typeface="Bahnschrift SemiLight" panose="020B0502040204020203" pitchFamily="34" charset="0"/>
              </a:rPr>
              <a:t>Image Credit: </a:t>
            </a:r>
            <a:r>
              <a:rPr lang="en-US" sz="1000" dirty="0" err="1" smtClean="0">
                <a:latin typeface="Bahnschrift SemiLight" panose="020B0502040204020203" pitchFamily="34" charset="0"/>
              </a:rPr>
              <a:t>Quora</a:t>
            </a:r>
            <a:endParaRPr lang="en-US" sz="1000" dirty="0">
              <a:latin typeface="Bahnschrift Semi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297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dirty="0" smtClean="0">
                <a:latin typeface="Pier Sans" pitchFamily="50" charset="0"/>
              </a:rPr>
              <a:t>FREQUENCY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sz="2000" dirty="0" smtClean="0">
                <a:latin typeface="Bahnschrift SemiLight" panose="020B0502040204020203" pitchFamily="34" charset="0"/>
              </a:rPr>
              <a:t>The number of cycles a wave undergoes each second</a:t>
            </a:r>
          </a:p>
          <a:p>
            <a:r>
              <a:rPr lang="en-US" sz="2000" dirty="0" smtClean="0">
                <a:latin typeface="Bahnschrift SemiLight" panose="020B0502040204020203" pitchFamily="34" charset="0"/>
              </a:rPr>
              <a:t>Measured in Hertz (</a:t>
            </a:r>
            <a:r>
              <a:rPr lang="en-US" sz="2000" dirty="0" smtClean="0">
                <a:solidFill>
                  <a:schemeClr val="tx2"/>
                </a:solidFill>
                <a:latin typeface="Bahnschrift SemiLight" panose="020B0502040204020203" pitchFamily="34" charset="0"/>
              </a:rPr>
              <a:t>Hz</a:t>
            </a:r>
            <a:r>
              <a:rPr lang="en-US" sz="2000" dirty="0" smtClean="0">
                <a:latin typeface="Bahnschrift SemiLight" panose="020B0502040204020203" pitchFamily="34" charset="0"/>
              </a:rPr>
              <a:t>)</a:t>
            </a:r>
            <a:endParaRPr lang="en-US" sz="2000" dirty="0">
              <a:latin typeface="Bahnschrift SemiLight" panose="020B050204020402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2667000"/>
            <a:ext cx="6354618" cy="35117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43000" y="6324600"/>
            <a:ext cx="6934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>
                <a:latin typeface="Bahnschrift SemiLight" panose="020B0502040204020203" pitchFamily="34" charset="0"/>
              </a:rPr>
              <a:t>Image Credit: Planet Facts</a:t>
            </a:r>
            <a:endParaRPr lang="en-US" sz="1000" dirty="0">
              <a:latin typeface="Bahnschrift Semi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3005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dirty="0" err="1" smtClean="0">
                <a:latin typeface="Pier Sans" pitchFamily="50" charset="0"/>
              </a:rPr>
              <a:t>WaveLENGTH</a:t>
            </a:r>
            <a:endParaRPr lang="en-US" sz="4400" dirty="0">
              <a:latin typeface="Pier Sans" pitchFamily="50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 dirty="0" smtClean="0">
              <a:latin typeface="Bahnschrift SemiLight" panose="020B0502040204020203" pitchFamily="34" charset="0"/>
            </a:endParaRPr>
          </a:p>
          <a:p>
            <a:r>
              <a:rPr lang="en-US" dirty="0" smtClean="0">
                <a:latin typeface="Bahnschrift SemiLight" panose="020B0502040204020203" pitchFamily="34" charset="0"/>
              </a:rPr>
              <a:t>Frequently referred to as “peak to peak” or “trough to trough” measurement</a:t>
            </a:r>
          </a:p>
          <a:p>
            <a:r>
              <a:rPr lang="en-US" dirty="0" smtClean="0">
                <a:latin typeface="Bahnschrift SemiLight" panose="020B0502040204020203" pitchFamily="34" charset="0"/>
              </a:rPr>
              <a:t>A measurement of </a:t>
            </a:r>
            <a:r>
              <a:rPr lang="en-US" dirty="0" smtClean="0">
                <a:solidFill>
                  <a:schemeClr val="tx2"/>
                </a:solidFill>
                <a:latin typeface="Bahnschrift SemiLight" panose="020B0502040204020203" pitchFamily="34" charset="0"/>
              </a:rPr>
              <a:t>distance</a:t>
            </a:r>
            <a:r>
              <a:rPr lang="en-US" dirty="0" smtClean="0">
                <a:latin typeface="Bahnschrift SemiLight" panose="020B0502040204020203" pitchFamily="34" charset="0"/>
              </a:rPr>
              <a:t>, commonly seen in nanometers (nm)</a:t>
            </a:r>
          </a:p>
          <a:p>
            <a:r>
              <a:rPr lang="en-US" dirty="0" smtClean="0">
                <a:latin typeface="Bahnschrift SemiLight" panose="020B0502040204020203" pitchFamily="34" charset="0"/>
              </a:rPr>
              <a:t>Most often represented as  </a:t>
            </a:r>
            <a:r>
              <a:rPr lang="el-GR" b="1" dirty="0" smtClean="0">
                <a:solidFill>
                  <a:schemeClr val="tx2"/>
                </a:solidFill>
                <a:latin typeface="Bahnschrift SemiLight" panose="020B0502040204020203" pitchFamily="34" charset="0"/>
              </a:rPr>
              <a:t>λ</a:t>
            </a:r>
            <a:r>
              <a:rPr lang="en-US" dirty="0" smtClean="0">
                <a:latin typeface="Bahnschrift SemiLight" panose="020B0502040204020203" pitchFamily="34" charset="0"/>
              </a:rPr>
              <a:t> (lambda)</a:t>
            </a:r>
            <a:endParaRPr lang="en-US" dirty="0">
              <a:latin typeface="Bahnschrift SemiLight" panose="020B050204020402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100" y="3352800"/>
            <a:ext cx="4648200" cy="267907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57800" y="6043743"/>
            <a:ext cx="2286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latin typeface="Bahnschrift SemiLight" panose="020B0502040204020203" pitchFamily="34" charset="0"/>
              </a:rPr>
              <a:t>Image Credit: NASA</a:t>
            </a:r>
            <a:endParaRPr lang="en-US" sz="1000" dirty="0">
              <a:latin typeface="Bahnschrift Semi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4914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orizon">
  <a:themeElements>
    <a:clrScheme name="Horizon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Horizon">
      <a:maj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Horizon</Template>
  <TotalTime>885</TotalTime>
  <Words>424</Words>
  <Application>Microsoft Office PowerPoint</Application>
  <PresentationFormat>On-screen Show (4:3)</PresentationFormat>
  <Paragraphs>83</Paragraphs>
  <Slides>22</Slides>
  <Notes>1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Horizon</vt:lpstr>
      <vt:lpstr>GRAVITATIONAL WAVES</vt:lpstr>
      <vt:lpstr>OuTLINE</vt:lpstr>
      <vt:lpstr>WAVES</vt:lpstr>
      <vt:lpstr>WAVES</vt:lpstr>
      <vt:lpstr>PowerPoint Presentation</vt:lpstr>
      <vt:lpstr>WAVE PROPERTIES</vt:lpstr>
      <vt:lpstr>AMPLITUDE</vt:lpstr>
      <vt:lpstr>FREQUENCY</vt:lpstr>
      <vt:lpstr>WaveLENGTH</vt:lpstr>
      <vt:lpstr>GRAVITY</vt:lpstr>
      <vt:lpstr>GRAVITY</vt:lpstr>
      <vt:lpstr>GRAVITY</vt:lpstr>
      <vt:lpstr>GRAVITY</vt:lpstr>
      <vt:lpstr>GRAVITATIONAL WAVES</vt:lpstr>
      <vt:lpstr>GRAVITATIONAL WAVES</vt:lpstr>
      <vt:lpstr>LIGO</vt:lpstr>
      <vt:lpstr>PowerPoint Presentation</vt:lpstr>
      <vt:lpstr>PowerPoint Presentation</vt:lpstr>
      <vt:lpstr>LIGO</vt:lpstr>
      <vt:lpstr>PowerPoint Presentation</vt:lpstr>
      <vt:lpstr>THE SOUND OF THE UNIVERSE</vt:lpstr>
      <vt:lpstr>WHY DO WE CARE?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GRAVITATIONAL WAVES</dc:title>
  <dc:creator>Paul</dc:creator>
  <cp:lastModifiedBy>Paul</cp:lastModifiedBy>
  <cp:revision>35</cp:revision>
  <dcterms:created xsi:type="dcterms:W3CDTF">2018-11-19T05:55:03Z</dcterms:created>
  <dcterms:modified xsi:type="dcterms:W3CDTF">2019-01-29T09:15:09Z</dcterms:modified>
</cp:coreProperties>
</file>