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307" r:id="rId5"/>
    <p:sldId id="260" r:id="rId6"/>
    <p:sldId id="259" r:id="rId7"/>
    <p:sldId id="262" r:id="rId8"/>
    <p:sldId id="264" r:id="rId9"/>
    <p:sldId id="265" r:id="rId10"/>
    <p:sldId id="312" r:id="rId11"/>
    <p:sldId id="267" r:id="rId12"/>
    <p:sldId id="308" r:id="rId13"/>
    <p:sldId id="271" r:id="rId14"/>
    <p:sldId id="270" r:id="rId15"/>
    <p:sldId id="272" r:id="rId16"/>
    <p:sldId id="309" r:id="rId17"/>
    <p:sldId id="274" r:id="rId18"/>
    <p:sldId id="275" r:id="rId19"/>
    <p:sldId id="295" r:id="rId20"/>
    <p:sldId id="296" r:id="rId21"/>
    <p:sldId id="297" r:id="rId22"/>
    <p:sldId id="298" r:id="rId23"/>
    <p:sldId id="276" r:id="rId24"/>
    <p:sldId id="310" r:id="rId25"/>
    <p:sldId id="278" r:id="rId26"/>
    <p:sldId id="279" r:id="rId27"/>
    <p:sldId id="299" r:id="rId28"/>
    <p:sldId id="311" r:id="rId29"/>
    <p:sldId id="301" r:id="rId30"/>
    <p:sldId id="302" r:id="rId31"/>
    <p:sldId id="290" r:id="rId32"/>
    <p:sldId id="292" r:id="rId33"/>
    <p:sldId id="293" r:id="rId34"/>
    <p:sldId id="294" r:id="rId35"/>
    <p:sldId id="303" r:id="rId36"/>
    <p:sldId id="305" r:id="rId37"/>
    <p:sldId id="30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4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2/9/2020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09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6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3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9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8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2/9/2020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5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3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957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30" r:id="rId5"/>
    <p:sldLayoutId id="2147483724" r:id="rId6"/>
    <p:sldLayoutId id="2147483725" r:id="rId7"/>
    <p:sldLayoutId id="2147483726" r:id="rId8"/>
    <p:sldLayoutId id="2147483729" r:id="rId9"/>
    <p:sldLayoutId id="2147483727" r:id="rId10"/>
    <p:sldLayoutId id="214748372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7CDF20-ED7C-4F09-814B-C7A1BC9FE3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49" b="28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48056"/>
            <a:ext cx="11301984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593271"/>
            <a:ext cx="11303626" cy="2059000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3F1B-56DC-45E3-B16A-20595E8F2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803683"/>
            <a:ext cx="10965141" cy="109331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Air hockey: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	A momentum demonstration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D05E78-C2D4-4BF9-BE1B-31B5099E0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1985679"/>
            <a:ext cx="10965142" cy="484822"/>
          </a:xfrm>
        </p:spPr>
        <p:txBody>
          <a:bodyPr>
            <a:normAutofit/>
          </a:bodyPr>
          <a:lstStyle/>
          <a:p>
            <a:r>
              <a:rPr lang="en-US" dirty="0"/>
              <a:t>By Giovanni calderwood </a:t>
            </a:r>
          </a:p>
        </p:txBody>
      </p:sp>
    </p:spTree>
    <p:extLst>
      <p:ext uri="{BB962C8B-B14F-4D97-AF65-F5344CB8AC3E}">
        <p14:creationId xmlns:p14="http://schemas.microsoft.com/office/powerpoint/2010/main" val="27153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nergy clipart">
            <a:extLst>
              <a:ext uri="{FF2B5EF4-FFF2-40B4-BE49-F238E27FC236}">
                <a16:creationId xmlns:a16="http://schemas.microsoft.com/office/drawing/2014/main" id="{2A673C97-60C5-4412-B680-DC86CC671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3" y="702156"/>
            <a:ext cx="11029614" cy="574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9FF68D-0323-48E1-9225-54B1CA26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and Inelastic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E24F8-492D-41C4-9BC3-8DBA18832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890876"/>
            <a:ext cx="11029615" cy="3634486"/>
          </a:xfrm>
        </p:spPr>
        <p:txBody>
          <a:bodyPr>
            <a:normAutofit/>
          </a:bodyPr>
          <a:lstStyle/>
          <a:p>
            <a:r>
              <a:rPr lang="en-US" sz="3200" dirty="0"/>
              <a:t>Elastic Collision: a collision in which the total kinetic energy after the collision equals the total kinetic energy before the collision</a:t>
            </a:r>
          </a:p>
          <a:p>
            <a:r>
              <a:rPr lang="en-US" sz="3200" dirty="0"/>
              <a:t>Inelastic Collision: a collision in which the total kinetic energy after the collision is different from the total kinetic energy before </a:t>
            </a:r>
            <a:r>
              <a:rPr lang="en-US" sz="3200"/>
              <a:t>the collision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3457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126B5-5135-4715-B62E-A22964EC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Demonstration of a single puck moving over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34D79-3ED4-4417-8CB3-550D190FD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Following the demonstration complete part 1 of the worksheet. </a:t>
            </a:r>
          </a:p>
        </p:txBody>
      </p:sp>
      <p:pic>
        <p:nvPicPr>
          <p:cNvPr id="4098" name="Picture 2" descr="Image result for puck clipart">
            <a:extLst>
              <a:ext uri="{FF2B5EF4-FFF2-40B4-BE49-F238E27FC236}">
                <a16:creationId xmlns:a16="http://schemas.microsoft.com/office/drawing/2014/main" id="{DC5C8AEE-9AF6-4799-9201-886696455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5"/>
          <a:stretch/>
        </p:blipFill>
        <p:spPr bwMode="auto">
          <a:xfrm>
            <a:off x="857249" y="976733"/>
            <a:ext cx="2710703" cy="282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16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A2BAFB-DC6F-4DA3-88B6-CD2F0995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cap="none" dirty="0">
                <a:solidFill>
                  <a:srgbClr val="FFFFFF"/>
                </a:solidFill>
              </a:rPr>
              <a:t>Worksheet discussion</a:t>
            </a:r>
          </a:p>
        </p:txBody>
      </p:sp>
      <p:pic>
        <p:nvPicPr>
          <p:cNvPr id="7170" name="Picture 2" descr="Image result for notepad clipart">
            <a:extLst>
              <a:ext uri="{FF2B5EF4-FFF2-40B4-BE49-F238E27FC236}">
                <a16:creationId xmlns:a16="http://schemas.microsoft.com/office/drawing/2014/main" id="{718B8631-E551-485A-A2D7-9E2A40C47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1390" y="618067"/>
            <a:ext cx="5612189" cy="559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085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44F17-E371-481F-AACB-D83DBA6B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33" y="1577340"/>
            <a:ext cx="4955798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6100">
                <a:solidFill>
                  <a:srgbClr val="FFFFFF">
                    <a:alpha val="90000"/>
                  </a:srgbClr>
                </a:solidFill>
              </a:rPr>
              <a:t>Video analysis in logger pro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6F723-3B0D-4444-BFAB-51C496C7A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4655" y="1577340"/>
            <a:ext cx="2895067" cy="3703320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This portion of the lesson will be completed in logger pro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83280"/>
            <a:ext cx="3703320" cy="9144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4828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0096-9B71-48B5-8659-9076FBB33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615842"/>
            <a:ext cx="10660549" cy="518605"/>
          </a:xfrm>
        </p:spPr>
        <p:txBody>
          <a:bodyPr/>
          <a:lstStyle/>
          <a:p>
            <a:r>
              <a:rPr lang="en-US" dirty="0"/>
              <a:t>Analysis of demonstration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77E9B-0AB6-41CB-88A7-E4F8E798F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694" y="1401255"/>
            <a:ext cx="11279114" cy="4840903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Was the data we saw in logger pro similar to what you predicted on the worksheet? What was the same? What was different?</a:t>
            </a:r>
          </a:p>
          <a:p>
            <a:r>
              <a:rPr lang="en-US" sz="3400" dirty="0"/>
              <a:t>Can we fully describe what we saw in the demonstration with the following momentum formula:</a:t>
            </a:r>
          </a:p>
          <a:p>
            <a:endParaRPr lang="en-US" sz="3400" dirty="0"/>
          </a:p>
          <a:p>
            <a:r>
              <a:rPr lang="en-US" sz="3400" dirty="0"/>
              <a:t>Can we fully describe what we saw in the demonstration using the following energy formula:</a:t>
            </a:r>
          </a:p>
          <a:p>
            <a:endParaRPr lang="en-US" sz="3400" dirty="0"/>
          </a:p>
          <a:p>
            <a:r>
              <a:rPr lang="en-US" sz="3400" dirty="0"/>
              <a:t>What if we add an extra term (Q) to account for losses due to frictional forces (</a:t>
            </a:r>
            <a:r>
              <a:rPr lang="en-US" sz="3400" dirty="0" err="1"/>
              <a:t>ie</a:t>
            </a:r>
            <a:r>
              <a:rPr lang="en-US" sz="3400" dirty="0"/>
              <a:t>. heat, sounds, </a:t>
            </a:r>
            <a:r>
              <a:rPr lang="en-US" sz="3400" dirty="0" err="1"/>
              <a:t>etc</a:t>
            </a:r>
            <a:r>
              <a:rPr lang="en-US" sz="3400" dirty="0"/>
              <a:t>…)?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D15F2F-0CCD-403D-A9E4-4E3204730326}"/>
                  </a:ext>
                </a:extLst>
              </p:cNvPr>
              <p:cNvSpPr txBox="1"/>
              <p:nvPr/>
            </p:nvSpPr>
            <p:spPr>
              <a:xfrm>
                <a:off x="4338914" y="2943888"/>
                <a:ext cx="2384611" cy="299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D15F2F-0CCD-403D-A9E4-4E3204730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914" y="2943888"/>
                <a:ext cx="2384611" cy="299249"/>
              </a:xfrm>
              <a:prstGeom prst="rect">
                <a:avLst/>
              </a:prstGeom>
              <a:blipFill>
                <a:blip r:embed="rId2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B8F8A3-C8F3-4CCF-AAA3-9092CF971922}"/>
                  </a:ext>
                </a:extLst>
              </p:cNvPr>
              <p:cNvSpPr txBox="1"/>
              <p:nvPr/>
            </p:nvSpPr>
            <p:spPr>
              <a:xfrm>
                <a:off x="4469662" y="4033947"/>
                <a:ext cx="2384611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B8F8A3-C8F3-4CCF-AAA3-9092CF971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662" y="4033947"/>
                <a:ext cx="2384611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C3B9D6-CC38-47EE-8EC3-517DF3DE970F}"/>
                  </a:ext>
                </a:extLst>
              </p:cNvPr>
              <p:cNvSpPr txBox="1"/>
              <p:nvPr/>
            </p:nvSpPr>
            <p:spPr>
              <a:xfrm>
                <a:off x="4469662" y="5871122"/>
                <a:ext cx="2384611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C3B9D6-CC38-47EE-8EC3-517DF3DE9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662" y="5871122"/>
                <a:ext cx="2384611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428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126B5-5135-4715-B62E-A22964EC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Demonstration of two pucks colliding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34D79-3ED4-4417-8CB3-550D190FD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Following the demonstration complete part 2 of the worksheet. </a:t>
            </a:r>
          </a:p>
        </p:txBody>
      </p:sp>
    </p:spTree>
    <p:extLst>
      <p:ext uri="{BB962C8B-B14F-4D97-AF65-F5344CB8AC3E}">
        <p14:creationId xmlns:p14="http://schemas.microsoft.com/office/powerpoint/2010/main" val="1796796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A2BAFB-DC6F-4DA3-88B6-CD2F0995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cap="none" dirty="0">
                <a:solidFill>
                  <a:srgbClr val="FFFFFF"/>
                </a:solidFill>
              </a:rPr>
              <a:t>Worksheet discussion</a:t>
            </a:r>
          </a:p>
        </p:txBody>
      </p:sp>
      <p:pic>
        <p:nvPicPr>
          <p:cNvPr id="7170" name="Picture 2" descr="Image result for notepad clipart">
            <a:extLst>
              <a:ext uri="{FF2B5EF4-FFF2-40B4-BE49-F238E27FC236}">
                <a16:creationId xmlns:a16="http://schemas.microsoft.com/office/drawing/2014/main" id="{718B8631-E551-485A-A2D7-9E2A40C47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1390" y="618067"/>
            <a:ext cx="5612189" cy="559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3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44F17-E371-481F-AACB-D83DBA6B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33" y="1577340"/>
            <a:ext cx="4955798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6100">
                <a:solidFill>
                  <a:srgbClr val="FFFFFF">
                    <a:alpha val="90000"/>
                  </a:srgbClr>
                </a:solidFill>
              </a:rPr>
              <a:t>Video analysis in logger pro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6F723-3B0D-4444-BFAB-51C496C7A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4655" y="1577340"/>
            <a:ext cx="2895067" cy="3703320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This portion of the lesson will be completed in logger pro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83280"/>
            <a:ext cx="3703320" cy="9144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8289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0096-9B71-48B5-8659-9076FBB33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40941"/>
            <a:ext cx="10965349" cy="483417"/>
          </a:xfrm>
        </p:spPr>
        <p:txBody>
          <a:bodyPr>
            <a:normAutofit fontScale="90000"/>
          </a:bodyPr>
          <a:lstStyle/>
          <a:p>
            <a:r>
              <a:rPr lang="en-US" dirty="0"/>
              <a:t>Analysis of demonstration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77E9B-0AB6-41CB-88A7-E4F8E798F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95" y="1626382"/>
            <a:ext cx="11153608" cy="485099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Was the data we saw in logger pro similar to what you predicted on the worksheet? What was the same? What was different?</a:t>
            </a:r>
          </a:p>
          <a:p>
            <a:r>
              <a:rPr lang="en-US" sz="2400" dirty="0"/>
              <a:t>Can we fully describe what we saw in the demonstration with the following momentum formula for two objects in a collision:</a:t>
            </a:r>
          </a:p>
          <a:p>
            <a:endParaRPr lang="en-US" sz="2400" dirty="0"/>
          </a:p>
          <a:p>
            <a:r>
              <a:rPr lang="en-US" sz="2400" dirty="0"/>
              <a:t>Can we fully describe what we saw in the demonstration using the following energy formula:</a:t>
            </a:r>
          </a:p>
          <a:p>
            <a:endParaRPr lang="en-US" sz="2400" dirty="0"/>
          </a:p>
          <a:p>
            <a:r>
              <a:rPr lang="en-US" sz="2400" dirty="0"/>
              <a:t>What if we add an extra term (Q) to account for losses due to frictional forces (</a:t>
            </a:r>
            <a:r>
              <a:rPr lang="en-US" sz="2400" dirty="0" err="1"/>
              <a:t>ie</a:t>
            </a:r>
            <a:r>
              <a:rPr lang="en-US" sz="2400" dirty="0"/>
              <a:t>. heat, sounds, </a:t>
            </a:r>
            <a:r>
              <a:rPr lang="en-US" sz="2400" dirty="0" err="1"/>
              <a:t>etc</a:t>
            </a:r>
            <a:r>
              <a:rPr lang="en-US" sz="2400" dirty="0"/>
              <a:t>…)?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D15F2F-0CCD-403D-A9E4-4E3204730326}"/>
                  </a:ext>
                </a:extLst>
              </p:cNvPr>
              <p:cNvSpPr txBox="1"/>
              <p:nvPr/>
            </p:nvSpPr>
            <p:spPr>
              <a:xfrm>
                <a:off x="3693456" y="3342377"/>
                <a:ext cx="4805086" cy="299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D15F2F-0CCD-403D-A9E4-4E3204730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456" y="3342377"/>
                <a:ext cx="4805086" cy="299249"/>
              </a:xfrm>
              <a:prstGeom prst="rect">
                <a:avLst/>
              </a:prstGeom>
              <a:blipFill>
                <a:blip r:embed="rId2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EBEAA5-90DD-4962-969C-4E34EABBA85C}"/>
                  </a:ext>
                </a:extLst>
              </p:cNvPr>
              <p:cNvSpPr txBox="1"/>
              <p:nvPr/>
            </p:nvSpPr>
            <p:spPr>
              <a:xfrm>
                <a:off x="3231775" y="4410674"/>
                <a:ext cx="5728448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EBEAA5-90DD-4962-969C-4E34EABBA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775" y="4410674"/>
                <a:ext cx="5728448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E5E1A7-30DB-4761-BE21-AE838AF7ED4E}"/>
                  </a:ext>
                </a:extLst>
              </p:cNvPr>
              <p:cNvSpPr txBox="1"/>
              <p:nvPr/>
            </p:nvSpPr>
            <p:spPr>
              <a:xfrm>
                <a:off x="4002740" y="6230351"/>
                <a:ext cx="5728448" cy="3911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+ Q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E5E1A7-30DB-4761-BE21-AE838AF7E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740" y="6230351"/>
                <a:ext cx="5728448" cy="391133"/>
              </a:xfrm>
              <a:prstGeom prst="rect">
                <a:avLst/>
              </a:prstGeom>
              <a:blipFill>
                <a:blip r:embed="rId4"/>
                <a:stretch>
                  <a:fillRect l="-1065" t="-625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015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126B5-5135-4715-B62E-A22964EC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2402915"/>
            <a:ext cx="11029615" cy="2147467"/>
          </a:xfrm>
        </p:spPr>
        <p:txBody>
          <a:bodyPr/>
          <a:lstStyle/>
          <a:p>
            <a:r>
              <a:rPr lang="en-US" cap="none" dirty="0"/>
              <a:t>Demonstration of a moving puck colliding with a stationary puck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34D79-3ED4-4417-8CB3-550D190FD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Following the demonstration complete part 3 of the worksheet. </a:t>
            </a:r>
          </a:p>
        </p:txBody>
      </p:sp>
    </p:spTree>
    <p:extLst>
      <p:ext uri="{BB962C8B-B14F-4D97-AF65-F5344CB8AC3E}">
        <p14:creationId xmlns:p14="http://schemas.microsoft.com/office/powerpoint/2010/main" val="214820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3EF7-5DCB-47E6-8FE1-6036BC21C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28353-33F1-42F7-AF31-FBFCF766D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11757"/>
            <a:ext cx="11029615" cy="3634486"/>
          </a:xfrm>
        </p:spPr>
        <p:txBody>
          <a:bodyPr>
            <a:normAutofit/>
          </a:bodyPr>
          <a:lstStyle/>
          <a:p>
            <a:r>
              <a:rPr lang="en-US" sz="2800" dirty="0"/>
              <a:t>I am currently in my fourth-year of a Bachelor of Science degree at UBC</a:t>
            </a:r>
          </a:p>
          <a:p>
            <a:r>
              <a:rPr lang="en-US" sz="2800" dirty="0"/>
              <a:t>My major is Physics</a:t>
            </a:r>
          </a:p>
          <a:p>
            <a:r>
              <a:rPr lang="en-US" sz="2800" dirty="0"/>
              <a:t>My career goal is to be a high school Physics teacher</a:t>
            </a:r>
          </a:p>
        </p:txBody>
      </p:sp>
      <p:pic>
        <p:nvPicPr>
          <p:cNvPr id="1026" name="Picture 2" descr="Image result for ubc physics and astronomy&quot;">
            <a:extLst>
              <a:ext uri="{FF2B5EF4-FFF2-40B4-BE49-F238E27FC236}">
                <a16:creationId xmlns:a16="http://schemas.microsoft.com/office/drawing/2014/main" id="{20FB92F9-C7F5-4A32-B9D9-B3A7AD255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4" y="4242022"/>
            <a:ext cx="7019925" cy="279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bc logo&quot;">
            <a:extLst>
              <a:ext uri="{FF2B5EF4-FFF2-40B4-BE49-F238E27FC236}">
                <a16:creationId xmlns:a16="http://schemas.microsoft.com/office/drawing/2014/main" id="{279DE164-23CC-45C3-8DC3-81AFBB3D9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28" y="2930636"/>
            <a:ext cx="3575272" cy="357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673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A2BAFB-DC6F-4DA3-88B6-CD2F0995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cap="none" dirty="0">
                <a:solidFill>
                  <a:srgbClr val="FFFFFF"/>
                </a:solidFill>
              </a:rPr>
              <a:t>Worksheet discussion</a:t>
            </a:r>
          </a:p>
        </p:txBody>
      </p:sp>
      <p:pic>
        <p:nvPicPr>
          <p:cNvPr id="7170" name="Picture 2" descr="Image result for notepad clipart">
            <a:extLst>
              <a:ext uri="{FF2B5EF4-FFF2-40B4-BE49-F238E27FC236}">
                <a16:creationId xmlns:a16="http://schemas.microsoft.com/office/drawing/2014/main" id="{718B8631-E551-485A-A2D7-9E2A40C47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1390" y="618067"/>
            <a:ext cx="5612189" cy="559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26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44F17-E371-481F-AACB-D83DBA6B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33" y="1577340"/>
            <a:ext cx="4955798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6100">
                <a:solidFill>
                  <a:srgbClr val="FFFFFF">
                    <a:alpha val="90000"/>
                  </a:srgbClr>
                </a:solidFill>
              </a:rPr>
              <a:t>Video analysis in logger pro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6F723-3B0D-4444-BFAB-51C496C7A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4655" y="1577340"/>
            <a:ext cx="2895067" cy="3703320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This portion of the lesson will be completed in logger pro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83280"/>
            <a:ext cx="3703320" cy="9144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0222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0096-9B71-48B5-8659-9076FBB3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demonstration 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77E9B-0AB6-41CB-88A7-E4F8E798F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28126"/>
            <a:ext cx="11029615" cy="3634486"/>
          </a:xfrm>
        </p:spPr>
        <p:txBody>
          <a:bodyPr/>
          <a:lstStyle/>
          <a:p>
            <a:r>
              <a:rPr lang="en-US" sz="2800" dirty="0"/>
              <a:t>What have we discovered in this portion of the demonstration?</a:t>
            </a:r>
          </a:p>
          <a:p>
            <a:r>
              <a:rPr lang="en-US" sz="2800" dirty="0"/>
              <a:t>Did our results agree with what was predicted by the equation(s):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007722-BE33-4ECB-94DC-43F130451F7D}"/>
                  </a:ext>
                </a:extLst>
              </p:cNvPr>
              <p:cNvSpPr txBox="1"/>
              <p:nvPr/>
            </p:nvSpPr>
            <p:spPr>
              <a:xfrm>
                <a:off x="3693456" y="3562233"/>
                <a:ext cx="4805086" cy="39895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007722-BE33-4ECB-94DC-43F130451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456" y="3562233"/>
                <a:ext cx="4805086" cy="398955"/>
              </a:xfrm>
              <a:prstGeom prst="rect">
                <a:avLst/>
              </a:prstGeom>
              <a:blipFill>
                <a:blip r:embed="rId2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30A7C4-9BC4-46BA-BF9D-5506F3278F23}"/>
                  </a:ext>
                </a:extLst>
              </p:cNvPr>
              <p:cNvSpPr txBox="1"/>
              <p:nvPr/>
            </p:nvSpPr>
            <p:spPr>
              <a:xfrm>
                <a:off x="3231775" y="4413993"/>
                <a:ext cx="5728448" cy="691471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30A7C4-9BC4-46BA-BF9D-5506F3278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775" y="4413993"/>
                <a:ext cx="5728448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54086F-ED95-4262-8063-87840CB15B23}"/>
                  </a:ext>
                </a:extLst>
              </p:cNvPr>
              <p:cNvSpPr txBox="1"/>
              <p:nvPr/>
            </p:nvSpPr>
            <p:spPr>
              <a:xfrm>
                <a:off x="3231775" y="5895067"/>
                <a:ext cx="5728448" cy="52155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/>
                  <a:t> + Q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54086F-ED95-4262-8063-87840CB15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775" y="5895067"/>
                <a:ext cx="5728448" cy="521553"/>
              </a:xfrm>
              <a:prstGeom prst="rect">
                <a:avLst/>
              </a:prstGeom>
              <a:blipFill>
                <a:blip r:embed="rId4"/>
                <a:stretch>
                  <a:fillRect t="-1111" r="-169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182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126B5-5135-4715-B62E-A22964EC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Demonstration of two pucks colliding and sticking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34D79-3ED4-4417-8CB3-550D190FD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Following the demonstration complete part 4 of the worksheet. </a:t>
            </a:r>
          </a:p>
        </p:txBody>
      </p:sp>
    </p:spTree>
    <p:extLst>
      <p:ext uri="{BB962C8B-B14F-4D97-AF65-F5344CB8AC3E}">
        <p14:creationId xmlns:p14="http://schemas.microsoft.com/office/powerpoint/2010/main" val="2689335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A2BAFB-DC6F-4DA3-88B6-CD2F0995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cap="none" dirty="0">
                <a:solidFill>
                  <a:srgbClr val="FFFFFF"/>
                </a:solidFill>
              </a:rPr>
              <a:t>Worksheet discussion</a:t>
            </a:r>
          </a:p>
        </p:txBody>
      </p:sp>
      <p:pic>
        <p:nvPicPr>
          <p:cNvPr id="7170" name="Picture 2" descr="Image result for notepad clipart">
            <a:extLst>
              <a:ext uri="{FF2B5EF4-FFF2-40B4-BE49-F238E27FC236}">
                <a16:creationId xmlns:a16="http://schemas.microsoft.com/office/drawing/2014/main" id="{718B8631-E551-485A-A2D7-9E2A40C47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1390" y="618067"/>
            <a:ext cx="5612189" cy="559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30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44F17-E371-481F-AACB-D83DBA6B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33" y="1577340"/>
            <a:ext cx="4955798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6100">
                <a:solidFill>
                  <a:srgbClr val="FFFFFF">
                    <a:alpha val="90000"/>
                  </a:srgbClr>
                </a:solidFill>
              </a:rPr>
              <a:t>Video analysis in logger pro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6F723-3B0D-4444-BFAB-51C496C7A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4655" y="1577340"/>
            <a:ext cx="2895067" cy="3703320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This portion of the lesson will be completed in logger pro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83280"/>
            <a:ext cx="3703320" cy="9144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8285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0096-9B71-48B5-8659-9076FBB33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66" y="1178263"/>
            <a:ext cx="10902596" cy="456523"/>
          </a:xfrm>
        </p:spPr>
        <p:txBody>
          <a:bodyPr>
            <a:normAutofit fontScale="90000"/>
          </a:bodyPr>
          <a:lstStyle/>
          <a:p>
            <a:r>
              <a:rPr lang="en-US" dirty="0"/>
              <a:t>Analysis of demonstration part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77E9B-0AB6-41CB-88A7-E4F8E798F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31" y="1559859"/>
            <a:ext cx="11019136" cy="4944409"/>
          </a:xfrm>
        </p:spPr>
        <p:txBody>
          <a:bodyPr>
            <a:normAutofit/>
          </a:bodyPr>
          <a:lstStyle/>
          <a:p>
            <a:r>
              <a:rPr lang="en-US" sz="2800" dirty="0"/>
              <a:t>Was the data we saw in logger pro similar to what you predicted on the worksheet? What was the same? What was different?</a:t>
            </a:r>
          </a:p>
          <a:p>
            <a:r>
              <a:rPr lang="en-US" sz="2800" dirty="0"/>
              <a:t>Can we fully describe what we saw in the demonstration with the following momentum formula for two objects in a collision: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D15F2F-0CCD-403D-A9E4-4E3204730326}"/>
                  </a:ext>
                </a:extLst>
              </p:cNvPr>
              <p:cNvSpPr txBox="1"/>
              <p:nvPr/>
            </p:nvSpPr>
            <p:spPr>
              <a:xfrm>
                <a:off x="2804267" y="4766264"/>
                <a:ext cx="5644407" cy="531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 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D15F2F-0CCD-403D-A9E4-4E3204730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267" y="4766264"/>
                <a:ext cx="5644407" cy="531877"/>
              </a:xfrm>
              <a:prstGeom prst="rect">
                <a:avLst/>
              </a:prstGeom>
              <a:blipFill>
                <a:blip r:embed="rId2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264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126B5-5135-4715-B62E-A22964EC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Demonstration of moving puck colliding and sticking to stationary puck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34D79-3ED4-4417-8CB3-550D190FD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Following the demonstration complete part 5 of the worksheet. </a:t>
            </a:r>
          </a:p>
        </p:txBody>
      </p:sp>
    </p:spTree>
    <p:extLst>
      <p:ext uri="{BB962C8B-B14F-4D97-AF65-F5344CB8AC3E}">
        <p14:creationId xmlns:p14="http://schemas.microsoft.com/office/powerpoint/2010/main" val="4241416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A2BAFB-DC6F-4DA3-88B6-CD2F0995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cap="none" dirty="0">
                <a:solidFill>
                  <a:srgbClr val="FFFFFF"/>
                </a:solidFill>
              </a:rPr>
              <a:t>Worksheet discussion</a:t>
            </a:r>
          </a:p>
        </p:txBody>
      </p:sp>
      <p:pic>
        <p:nvPicPr>
          <p:cNvPr id="7170" name="Picture 2" descr="Image result for notepad clipart">
            <a:extLst>
              <a:ext uri="{FF2B5EF4-FFF2-40B4-BE49-F238E27FC236}">
                <a16:creationId xmlns:a16="http://schemas.microsoft.com/office/drawing/2014/main" id="{718B8631-E551-485A-A2D7-9E2A40C47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1390" y="618067"/>
            <a:ext cx="5612189" cy="559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077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44F17-E371-481F-AACB-D83DBA6B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33" y="1577340"/>
            <a:ext cx="4955798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6100">
                <a:solidFill>
                  <a:srgbClr val="FFFFFF">
                    <a:alpha val="90000"/>
                  </a:srgbClr>
                </a:solidFill>
              </a:rPr>
              <a:t>Video analysis in logger pro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6F723-3B0D-4444-BFAB-51C496C7A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4655" y="1577340"/>
            <a:ext cx="2895067" cy="3703320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This portion of the lesson will be completed in logger pro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83280"/>
            <a:ext cx="3703320" cy="9144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2473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010BE-C4DA-4DC2-9D47-4EDA434A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16674"/>
            <a:ext cx="11029616" cy="1188720"/>
          </a:xfrm>
        </p:spPr>
        <p:txBody>
          <a:bodyPr/>
          <a:lstStyle/>
          <a:p>
            <a:r>
              <a:rPr lang="en-US" dirty="0"/>
              <a:t>Why am I here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B5DFC-8BDD-4117-BC1A-CD44A597D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54306"/>
            <a:ext cx="11225326" cy="4805082"/>
          </a:xfrm>
        </p:spPr>
        <p:txBody>
          <a:bodyPr>
            <a:normAutofit/>
          </a:bodyPr>
          <a:lstStyle/>
          <a:p>
            <a:r>
              <a:rPr lang="en-US" sz="3400" dirty="0"/>
              <a:t>I am here as a part of an outreach course in Physics</a:t>
            </a:r>
          </a:p>
          <a:p>
            <a:r>
              <a:rPr lang="en-US" sz="3400" dirty="0"/>
              <a:t> My demonstration will be recorded for my professors to evaluate my performance</a:t>
            </a:r>
          </a:p>
          <a:p>
            <a:r>
              <a:rPr lang="en-US" sz="3400" dirty="0"/>
              <a:t>My goal is to help you visualize some of the concepts that are integral to understanding Physics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59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0096-9B71-48B5-8659-9076FBB33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45" y="776158"/>
            <a:ext cx="11029616" cy="429629"/>
          </a:xfrm>
        </p:spPr>
        <p:txBody>
          <a:bodyPr>
            <a:normAutofit fontScale="90000"/>
          </a:bodyPr>
          <a:lstStyle/>
          <a:p>
            <a:r>
              <a:rPr lang="en-US" dirty="0"/>
              <a:t>Analysis of demonstration part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77E9B-0AB6-41CB-88A7-E4F8E798F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5" y="1205787"/>
            <a:ext cx="10966862" cy="4769563"/>
          </a:xfrm>
        </p:spPr>
        <p:txBody>
          <a:bodyPr/>
          <a:lstStyle/>
          <a:p>
            <a:r>
              <a:rPr lang="en-US" sz="2000" dirty="0"/>
              <a:t>Was the data we saw in logger pro similar to what you predicted on the worksheet? What was the same? What was different?</a:t>
            </a:r>
          </a:p>
          <a:p>
            <a:r>
              <a:rPr lang="en-US" sz="2000" dirty="0"/>
              <a:t>Can we fully describe what we saw in the demonstration with the following momentum formula for two objects in a collision:</a:t>
            </a:r>
          </a:p>
          <a:p>
            <a:endParaRPr lang="en-US" sz="2000" dirty="0"/>
          </a:p>
          <a:p>
            <a:r>
              <a:rPr lang="en-US" sz="2000" dirty="0"/>
              <a:t>Can we fully describe what we saw in the demonstration using the following energy formula:</a:t>
            </a:r>
          </a:p>
          <a:p>
            <a:endParaRPr lang="en-US" sz="2000" dirty="0"/>
          </a:p>
          <a:p>
            <a:r>
              <a:rPr lang="en-US" sz="2000" dirty="0"/>
              <a:t>What if we add an extra term (Q) to account for losses due to frictional forces (</a:t>
            </a:r>
            <a:r>
              <a:rPr lang="en-US" sz="2000" dirty="0" err="1"/>
              <a:t>ie</a:t>
            </a:r>
            <a:r>
              <a:rPr lang="en-US" sz="2000" dirty="0"/>
              <a:t>. heat, sounds, </a:t>
            </a:r>
            <a:r>
              <a:rPr lang="en-US" sz="2000" dirty="0" err="1"/>
              <a:t>etc</a:t>
            </a:r>
            <a:r>
              <a:rPr lang="en-US" sz="2000" dirty="0"/>
              <a:t>…)?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D15F2F-0CCD-403D-A9E4-4E3204730326}"/>
                  </a:ext>
                </a:extLst>
              </p:cNvPr>
              <p:cNvSpPr txBox="1"/>
              <p:nvPr/>
            </p:nvSpPr>
            <p:spPr>
              <a:xfrm>
                <a:off x="3926537" y="2788356"/>
                <a:ext cx="4805086" cy="299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D15F2F-0CCD-403D-A9E4-4E3204730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537" y="2788356"/>
                <a:ext cx="4805086" cy="299249"/>
              </a:xfrm>
              <a:prstGeom prst="rect">
                <a:avLst/>
              </a:prstGeom>
              <a:blipFill>
                <a:blip r:embed="rId2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99A337-5F7D-4773-85AF-82F57961B920}"/>
                  </a:ext>
                </a:extLst>
              </p:cNvPr>
              <p:cNvSpPr txBox="1"/>
              <p:nvPr/>
            </p:nvSpPr>
            <p:spPr>
              <a:xfrm>
                <a:off x="3926537" y="5261080"/>
                <a:ext cx="5728448" cy="3911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+ Q</a:t>
                </a: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99A337-5F7D-4773-85AF-82F57961B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537" y="5261080"/>
                <a:ext cx="5728448" cy="391133"/>
              </a:xfrm>
              <a:prstGeom prst="rect">
                <a:avLst/>
              </a:prstGeom>
              <a:blipFill>
                <a:blip r:embed="rId3"/>
                <a:stretch>
                  <a:fillRect l="-957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4C550C-79AA-407E-8857-FA29B95B85D1}"/>
                  </a:ext>
                </a:extLst>
              </p:cNvPr>
              <p:cNvSpPr txBox="1"/>
              <p:nvPr/>
            </p:nvSpPr>
            <p:spPr>
              <a:xfrm>
                <a:off x="3464856" y="3744156"/>
                <a:ext cx="5728448" cy="7956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4C550C-79AA-407E-8857-FA29B95B8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856" y="3744156"/>
                <a:ext cx="5728448" cy="7956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124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0D86991-D954-4203-B1B2-F82EB9A49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CE206D8-A0FC-49E2-A766-57CA15517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0" y="457200"/>
            <a:ext cx="7460998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1C652EF-88C8-4D0C-A321-D21B8C34C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0" y="596147"/>
            <a:ext cx="7460998" cy="576070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8AA59-B6E5-4078-9273-23D006F9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922" y="940858"/>
            <a:ext cx="6817533" cy="35644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cap="none" dirty="0">
                <a:solidFill>
                  <a:srgbClr val="FFFFFF"/>
                </a:solidFill>
              </a:rPr>
              <a:t>Time for some scientific discussion</a:t>
            </a:r>
          </a:p>
        </p:txBody>
      </p:sp>
      <p:pic>
        <p:nvPicPr>
          <p:cNvPr id="5122" name="Picture 2" descr="Image result for albert einstein clipart">
            <a:extLst>
              <a:ext uri="{FF2B5EF4-FFF2-40B4-BE49-F238E27FC236}">
                <a16:creationId xmlns:a16="http://schemas.microsoft.com/office/drawing/2014/main" id="{B3D5AC53-2B24-4E28-8D78-4911B875F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r="1308" b="-1"/>
          <a:stretch/>
        </p:blipFill>
        <p:spPr bwMode="auto">
          <a:xfrm>
            <a:off x="8098971" y="457200"/>
            <a:ext cx="3641475" cy="58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806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9076-9749-4028-9D1E-FFE83D71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brainstorm some sources of error!</a:t>
            </a:r>
          </a:p>
        </p:txBody>
      </p:sp>
      <p:pic>
        <p:nvPicPr>
          <p:cNvPr id="15362" name="Picture 2" descr="Image result for brainstorm">
            <a:extLst>
              <a:ext uri="{FF2B5EF4-FFF2-40B4-BE49-F238E27FC236}">
                <a16:creationId xmlns:a16="http://schemas.microsoft.com/office/drawing/2014/main" id="{8B58819B-B735-471E-BA95-DF526F720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24"/>
          <a:stretch/>
        </p:blipFill>
        <p:spPr bwMode="auto">
          <a:xfrm>
            <a:off x="3085624" y="3232897"/>
            <a:ext cx="6875538" cy="362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81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AA8F-9171-4A43-9E9A-57867BDB8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formulae we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C8BE5-028B-4003-8541-E2E839A52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Which formulae took into consideration losses due to frictional forces?</a:t>
            </a:r>
          </a:p>
          <a:p>
            <a:r>
              <a:rPr lang="en-US" sz="2800" dirty="0"/>
              <a:t>Which formulae did not?</a:t>
            </a:r>
          </a:p>
          <a:p>
            <a:r>
              <a:rPr lang="en-US" sz="2800" dirty="0"/>
              <a:t>Was our system closed and isolated? </a:t>
            </a:r>
          </a:p>
          <a:p>
            <a:r>
              <a:rPr lang="en-US" sz="2800" dirty="0"/>
              <a:t>Which collisions were elastic and/or inelastic?</a:t>
            </a:r>
          </a:p>
          <a:p>
            <a:r>
              <a:rPr lang="en-US" sz="2800" dirty="0"/>
              <a:t>Is any real-world system ever perfectly closed?</a:t>
            </a:r>
          </a:p>
          <a:p>
            <a:r>
              <a:rPr lang="en-US" sz="2800" dirty="0"/>
              <a:t>Are any of the collisions we witness in our everyday lives ever perfectly elastic?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723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AA8F-9171-4A43-9E9A-57867BDB8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formulae we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C8BE5-028B-4003-8541-E2E839A52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3004252"/>
            <a:ext cx="11029615" cy="3634486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Maybe we should modify our questions from the previous slide:</a:t>
            </a:r>
          </a:p>
          <a:p>
            <a:pPr lvl="1"/>
            <a:r>
              <a:rPr lang="en-US" sz="2800" dirty="0"/>
              <a:t>Instead of asking: Was our system closed and isolated? </a:t>
            </a:r>
          </a:p>
          <a:p>
            <a:pPr lvl="2"/>
            <a:r>
              <a:rPr lang="en-US" sz="2800" dirty="0"/>
              <a:t>We could ask: </a:t>
            </a:r>
            <a:r>
              <a:rPr lang="en-US" sz="2800" b="1" dirty="0"/>
              <a:t>To what extent </a:t>
            </a:r>
            <a:r>
              <a:rPr lang="en-US" sz="2800" dirty="0"/>
              <a:t>was the system closed and isolated?</a:t>
            </a:r>
          </a:p>
          <a:p>
            <a:pPr lvl="1"/>
            <a:r>
              <a:rPr lang="en-US" sz="2800" dirty="0"/>
              <a:t>Instead of asking: Which collisions were elastic and/or inelastic?</a:t>
            </a:r>
          </a:p>
          <a:p>
            <a:pPr lvl="2"/>
            <a:r>
              <a:rPr lang="en-US" sz="2800" dirty="0"/>
              <a:t>We could ask: </a:t>
            </a:r>
            <a:r>
              <a:rPr lang="en-US" sz="2800" b="1" dirty="0"/>
              <a:t>To what extent </a:t>
            </a:r>
            <a:r>
              <a:rPr lang="en-US" sz="2800" dirty="0"/>
              <a:t>were the collisions we modelled elastic?</a:t>
            </a:r>
          </a:p>
          <a:p>
            <a:pPr lvl="2"/>
            <a:endParaRPr lang="en-US" sz="2100" dirty="0"/>
          </a:p>
          <a:p>
            <a:pPr lvl="1"/>
            <a:endParaRPr lang="en-US" sz="2500" dirty="0"/>
          </a:p>
          <a:p>
            <a:pPr lvl="1"/>
            <a:endParaRPr lang="en-US" sz="25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7339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5952-A7B4-4203-AB5C-1988B01C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cover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1D969-BEA6-4440-9E93-4748E65E6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discussed momentum and energy </a:t>
            </a:r>
          </a:p>
          <a:p>
            <a:r>
              <a:rPr lang="en-US" sz="2400" dirty="0"/>
              <a:t>We observed and analyzed the motion of air hockey pucks on a table</a:t>
            </a:r>
          </a:p>
          <a:p>
            <a:r>
              <a:rPr lang="en-US" sz="2400" dirty="0"/>
              <a:t>We observed and analyzed transfer of kinetic energy in collisions</a:t>
            </a:r>
          </a:p>
          <a:p>
            <a:r>
              <a:rPr lang="en-US" sz="2400" dirty="0"/>
              <a:t>We observed and analyzed momentum conservation in collisions</a:t>
            </a:r>
          </a:p>
          <a:p>
            <a:r>
              <a:rPr lang="en-US" sz="2400" dirty="0"/>
              <a:t>We discussed our findings</a:t>
            </a:r>
          </a:p>
          <a:p>
            <a:r>
              <a:rPr lang="en-US" sz="2400" dirty="0"/>
              <a:t>We learned about scientific discussion</a:t>
            </a:r>
          </a:p>
        </p:txBody>
      </p:sp>
    </p:spTree>
    <p:extLst>
      <p:ext uri="{BB962C8B-B14F-4D97-AF65-F5344CB8AC3E}">
        <p14:creationId xmlns:p14="http://schemas.microsoft.com/office/powerpoint/2010/main" val="4021640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questions">
            <a:extLst>
              <a:ext uri="{FF2B5EF4-FFF2-40B4-BE49-F238E27FC236}">
                <a16:creationId xmlns:a16="http://schemas.microsoft.com/office/drawing/2014/main" id="{61D41548-0559-4A48-945D-8D46CC506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69258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69DDB-B63D-44C6-80FC-6027F31D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43" y="2355266"/>
            <a:ext cx="11029615" cy="2147467"/>
          </a:xfrm>
        </p:spPr>
        <p:txBody>
          <a:bodyPr/>
          <a:lstStyle/>
          <a:p>
            <a:r>
              <a:rPr lang="en-US" cap="none" dirty="0"/>
              <a:t>Questions or further discussion points?</a:t>
            </a:r>
          </a:p>
        </p:txBody>
      </p:sp>
    </p:spTree>
    <p:extLst>
      <p:ext uri="{BB962C8B-B14F-4D97-AF65-F5344CB8AC3E}">
        <p14:creationId xmlns:p14="http://schemas.microsoft.com/office/powerpoint/2010/main" val="2079177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58EA-3843-4912-8796-D60A4F7FB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981573"/>
            <a:ext cx="11029615" cy="2147467"/>
          </a:xfrm>
        </p:spPr>
        <p:txBody>
          <a:bodyPr/>
          <a:lstStyle/>
          <a:p>
            <a:r>
              <a:rPr lang="en-US" cap="none" dirty="0">
                <a:solidFill>
                  <a:schemeClr val="accent2">
                    <a:lumMod val="75000"/>
                  </a:schemeClr>
                </a:solidFill>
              </a:rPr>
              <a:t>Thank you! </a:t>
            </a:r>
            <a:br>
              <a:rPr lang="en-US" cap="none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cap="none" dirty="0">
                <a:solidFill>
                  <a:schemeClr val="accent2">
                    <a:lumMod val="75000"/>
                  </a:schemeClr>
                </a:solidFill>
              </a:rPr>
              <a:t>I hope to see many of you again next year studying physics with me at UBC!</a:t>
            </a:r>
          </a:p>
        </p:txBody>
      </p:sp>
    </p:spTree>
    <p:extLst>
      <p:ext uri="{BB962C8B-B14F-4D97-AF65-F5344CB8AC3E}">
        <p14:creationId xmlns:p14="http://schemas.microsoft.com/office/powerpoint/2010/main" val="1825758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010BE-C4DA-4DC2-9D47-4EDA434A7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B5DFC-8BDD-4117-BC1A-CD44A597D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54306"/>
            <a:ext cx="11225326" cy="48050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400" dirty="0"/>
          </a:p>
          <a:p>
            <a:pPr lvl="1"/>
            <a:r>
              <a:rPr lang="en-US" sz="3200" dirty="0"/>
              <a:t>Review Physics concepts such as momentum and impulse</a:t>
            </a:r>
          </a:p>
          <a:p>
            <a:pPr lvl="1"/>
            <a:r>
              <a:rPr lang="en-US" sz="3200" dirty="0"/>
              <a:t>Demonstrate concepts visually through air hockey!</a:t>
            </a:r>
          </a:p>
          <a:p>
            <a:pPr lvl="1"/>
            <a:r>
              <a:rPr lang="en-US" sz="3200" dirty="0"/>
              <a:t>Discuss why some of the data we collected did not match exactly with the predictions we made </a:t>
            </a:r>
          </a:p>
          <a:p>
            <a:pPr lvl="1"/>
            <a:r>
              <a:rPr lang="en-US" sz="3200" dirty="0"/>
              <a:t>Discuss some of the limitations of the formulae we use in high school physics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6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omentum">
            <a:extLst>
              <a:ext uri="{FF2B5EF4-FFF2-40B4-BE49-F238E27FC236}">
                <a16:creationId xmlns:a16="http://schemas.microsoft.com/office/drawing/2014/main" id="{E5D466CF-035B-4AD6-A301-171488C6E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77" y="612633"/>
            <a:ext cx="7630646" cy="436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260279-0325-4EC5-A3D0-70FBD856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443691"/>
            <a:ext cx="11029615" cy="2147467"/>
          </a:xfrm>
        </p:spPr>
        <p:txBody>
          <a:bodyPr/>
          <a:lstStyle/>
          <a:p>
            <a:pPr algn="ctr"/>
            <a:r>
              <a:rPr lang="en-US" b="1" cap="none" dirty="0">
                <a:solidFill>
                  <a:schemeClr val="tx1"/>
                </a:solidFill>
              </a:rPr>
              <a:t>In your own words, what is momentum?</a:t>
            </a:r>
          </a:p>
        </p:txBody>
      </p:sp>
    </p:spTree>
    <p:extLst>
      <p:ext uri="{BB962C8B-B14F-4D97-AF65-F5344CB8AC3E}">
        <p14:creationId xmlns:p14="http://schemas.microsoft.com/office/powerpoint/2010/main" val="348067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47436-7418-4BDE-AB55-5BDA5FBF1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momentum?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BD71F-5EDE-4ACF-B341-BAD571B4B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762205"/>
            <a:ext cx="11029615" cy="363448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 product of mass and velocity</a:t>
            </a:r>
          </a:p>
          <a:p>
            <a:r>
              <a:rPr lang="en-US" sz="3200" dirty="0"/>
              <a:t>If we increase the velocity of a puck, while keeping mass constant, momentum will increase</a:t>
            </a:r>
          </a:p>
          <a:p>
            <a:r>
              <a:rPr lang="en-US" sz="3200" dirty="0"/>
              <a:t>If we increase the mass of a puck, while keeping velocity constant, momentum will increase</a:t>
            </a:r>
          </a:p>
          <a:p>
            <a:r>
              <a:rPr lang="en-US" sz="3200" dirty="0"/>
              <a:t>An object with a lot of momentum is hard to stop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1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9171204-6A50-40E1-B631-84CEDFC93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C973F6-5187-412F-AACC-6E3FF8A6A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628" y="496959"/>
            <a:ext cx="1106164" cy="585973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1AE14F-1B7E-41E6-B579-2F71D13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856" y="496958"/>
            <a:ext cx="9961047" cy="36780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312854-C809-42D6-B5CF-946F7EA1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715" y="708498"/>
            <a:ext cx="7574507" cy="33300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cap="none" dirty="0">
                <a:solidFill>
                  <a:srgbClr val="FFFFFF"/>
                </a:solidFill>
              </a:rPr>
              <a:t>What do the laws of conservation of momentum and energy tell us?</a:t>
            </a:r>
            <a:br>
              <a:rPr lang="en-US" sz="3300" cap="none" dirty="0">
                <a:solidFill>
                  <a:srgbClr val="FFFFFF"/>
                </a:solidFill>
              </a:rPr>
            </a:br>
            <a:br>
              <a:rPr lang="en-US" sz="3300" cap="none" dirty="0">
                <a:solidFill>
                  <a:srgbClr val="FFFFFF"/>
                </a:solidFill>
              </a:rPr>
            </a:br>
            <a:r>
              <a:rPr lang="en-US" sz="3300" cap="none" dirty="0">
                <a:solidFill>
                  <a:schemeClr val="tx1"/>
                </a:solidFill>
              </a:rPr>
              <a:t>Are momentum and energy always conserved in any system?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2BB805-F7B7-4B80-A1C5-385D4DAF7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789" y="4284212"/>
            <a:ext cx="9961115" cy="2072481"/>
          </a:xfrm>
          <a:prstGeom prst="rect">
            <a:avLst/>
          </a:prstGeom>
          <a:solidFill>
            <a:srgbClr val="89929B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1213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FF68D-0323-48E1-9225-54B1CA26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067"/>
            <a:ext cx="11029616" cy="1188720"/>
          </a:xfrm>
        </p:spPr>
        <p:txBody>
          <a:bodyPr/>
          <a:lstStyle/>
          <a:p>
            <a:r>
              <a:rPr lang="en-US" dirty="0"/>
              <a:t>Law of conservation of momentum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E24F8-492D-41C4-9BC3-8DBA18832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09" y="1199787"/>
            <a:ext cx="11029615" cy="3634486"/>
          </a:xfrm>
        </p:spPr>
        <p:txBody>
          <a:bodyPr>
            <a:normAutofit/>
          </a:bodyPr>
          <a:lstStyle/>
          <a:p>
            <a:r>
              <a:rPr lang="en-US" sz="2800" dirty="0"/>
              <a:t>The law of conservation of momentum tell us that the total momentum in a system will be conserved if the system is closed and isolated. </a:t>
            </a:r>
          </a:p>
          <a:p>
            <a:r>
              <a:rPr lang="en-US" sz="2800" dirty="0"/>
              <a:t>If our system is the hockey puck then for the system to be closed the puck must experience no losses to heat, sound, or friction in the environment.</a:t>
            </a:r>
          </a:p>
        </p:txBody>
      </p:sp>
      <p:pic>
        <p:nvPicPr>
          <p:cNvPr id="2058" name="Picture 10" descr="Image result for air hockey clipart">
            <a:extLst>
              <a:ext uri="{FF2B5EF4-FFF2-40B4-BE49-F238E27FC236}">
                <a16:creationId xmlns:a16="http://schemas.microsoft.com/office/drawing/2014/main" id="{75B93333-277E-478F-878B-6568F4574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49" y="4143375"/>
            <a:ext cx="4238626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58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nergy clipart">
            <a:extLst>
              <a:ext uri="{FF2B5EF4-FFF2-40B4-BE49-F238E27FC236}">
                <a16:creationId xmlns:a16="http://schemas.microsoft.com/office/drawing/2014/main" id="{2A673C97-60C5-4412-B680-DC86CC671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3" y="702156"/>
            <a:ext cx="11029614" cy="574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9FF68D-0323-48E1-9225-54B1CA26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conservation of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E24F8-492D-41C4-9BC3-8DBA18832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890876"/>
            <a:ext cx="11029615" cy="3634486"/>
          </a:xfrm>
        </p:spPr>
        <p:txBody>
          <a:bodyPr>
            <a:normAutofit/>
          </a:bodyPr>
          <a:lstStyle/>
          <a:p>
            <a:r>
              <a:rPr lang="en-US" sz="3200" dirty="0"/>
              <a:t>The law conservation of energy is very similar to momentum. It tells us energy cannot be created or destroyed only transformed. </a:t>
            </a:r>
          </a:p>
          <a:p>
            <a:r>
              <a:rPr lang="en-US" sz="3200" dirty="0"/>
              <a:t>Energy in a system is conserved if the system is closed and isolated.</a:t>
            </a:r>
          </a:p>
        </p:txBody>
      </p:sp>
    </p:spTree>
    <p:extLst>
      <p:ext uri="{BB962C8B-B14F-4D97-AF65-F5344CB8AC3E}">
        <p14:creationId xmlns:p14="http://schemas.microsoft.com/office/powerpoint/2010/main" val="236013023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3741"/>
      </a:dk2>
      <a:lt2>
        <a:srgbClr val="E8E2E7"/>
      </a:lt2>
      <a:accent1>
        <a:srgbClr val="30B946"/>
      </a:accent1>
      <a:accent2>
        <a:srgbClr val="4AB824"/>
      </a:accent2>
      <a:accent3>
        <a:srgbClr val="83AD2D"/>
      </a:accent3>
      <a:accent4>
        <a:srgbClr val="AEA222"/>
      </a:accent4>
      <a:accent5>
        <a:srgbClr val="D78738"/>
      </a:accent5>
      <a:accent6>
        <a:srgbClr val="C63327"/>
      </a:accent6>
      <a:hlink>
        <a:srgbClr val="A17C35"/>
      </a:hlink>
      <a:folHlink>
        <a:srgbClr val="7F7F7F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1276</Words>
  <Application>Microsoft Office PowerPoint</Application>
  <PresentationFormat>Widescreen</PresentationFormat>
  <Paragraphs>124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Cambria Math</vt:lpstr>
      <vt:lpstr>Century Schoolbook</vt:lpstr>
      <vt:lpstr>Franklin Gothic Book</vt:lpstr>
      <vt:lpstr>Gill Sans MT</vt:lpstr>
      <vt:lpstr>Wingdings 2</vt:lpstr>
      <vt:lpstr>DividendVTI</vt:lpstr>
      <vt:lpstr>Air hockey:  A momentum demonstration</vt:lpstr>
      <vt:lpstr>Who am I?</vt:lpstr>
      <vt:lpstr>Why am I here today?</vt:lpstr>
      <vt:lpstr>Agenda</vt:lpstr>
      <vt:lpstr>In your own words, what is momentum?</vt:lpstr>
      <vt:lpstr>What is momentum?</vt:lpstr>
      <vt:lpstr>What do the laws of conservation of momentum and energy tell us?  Are momentum and energy always conserved in any system?</vt:lpstr>
      <vt:lpstr>Law of conservation of momentum</vt:lpstr>
      <vt:lpstr>Law of conservation of Energy</vt:lpstr>
      <vt:lpstr>Elastic and Inelastic Collisions</vt:lpstr>
      <vt:lpstr>Demonstration of a single puck moving over time</vt:lpstr>
      <vt:lpstr>Worksheet discussion</vt:lpstr>
      <vt:lpstr>Video analysis in logger pro</vt:lpstr>
      <vt:lpstr>Analysis of demonstration part 1</vt:lpstr>
      <vt:lpstr>Demonstration of two pucks colliding</vt:lpstr>
      <vt:lpstr>Worksheet discussion</vt:lpstr>
      <vt:lpstr>Video analysis in logger pro</vt:lpstr>
      <vt:lpstr>Analysis of demonstration part 2</vt:lpstr>
      <vt:lpstr>Demonstration of a moving puck colliding with a stationary puck</vt:lpstr>
      <vt:lpstr>Worksheet discussion</vt:lpstr>
      <vt:lpstr>Video analysis in logger pro</vt:lpstr>
      <vt:lpstr>Analysis of demonstration part 3</vt:lpstr>
      <vt:lpstr>Demonstration of two pucks colliding and sticking</vt:lpstr>
      <vt:lpstr>Worksheet discussion</vt:lpstr>
      <vt:lpstr>Video analysis in logger pro</vt:lpstr>
      <vt:lpstr>Analysis of demonstration part 4</vt:lpstr>
      <vt:lpstr>Demonstration of moving puck colliding and sticking to stationary puck</vt:lpstr>
      <vt:lpstr>Worksheet discussion</vt:lpstr>
      <vt:lpstr>Video analysis in logger pro</vt:lpstr>
      <vt:lpstr>Analysis of demonstration part 5</vt:lpstr>
      <vt:lpstr>Time for some scientific discussion</vt:lpstr>
      <vt:lpstr>Let’s brainstorm some sources of error!</vt:lpstr>
      <vt:lpstr>What about the formulae we used?</vt:lpstr>
      <vt:lpstr>What about the formulae we used?</vt:lpstr>
      <vt:lpstr>What did we cover today?</vt:lpstr>
      <vt:lpstr>Questions or further discussion points?</vt:lpstr>
      <vt:lpstr>Thank you!  I hope to see many of you again next year studying physics with me at UBC!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hockey:  A momentum demonstration</dc:title>
  <dc:creator>Giovanni Calderwood</dc:creator>
  <cp:lastModifiedBy>Giovanni Calderwood</cp:lastModifiedBy>
  <cp:revision>5</cp:revision>
  <dcterms:created xsi:type="dcterms:W3CDTF">2019-11-18T21:56:51Z</dcterms:created>
  <dcterms:modified xsi:type="dcterms:W3CDTF">2020-02-09T17:16:04Z</dcterms:modified>
</cp:coreProperties>
</file>