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4" r:id="rId68"/>
    <p:sldId id="325" r:id="rId6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>
      <p:cViewPr varScale="1">
        <p:scale>
          <a:sx n="156" d="100"/>
          <a:sy n="156" d="100"/>
        </p:scale>
        <p:origin x="3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notes.com/articles/basic_concepts/resistance/what-is-ohms-law-formula-equation.ph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parkfun.com/tutorials/arduino-shields/all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utodesk.com/products/eagle/blog/arduino-shield-buying-designing/" TargetMode="External"/><Relationship Id="rId4" Type="http://schemas.openxmlformats.org/officeDocument/2006/relationships/hyperlink" Target="https://makeradvisor.com/top-10-most-useful-arduino-shields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uvel.com/photomedicine/physics-optics-skin/electromagnetic-spectrum/understanding-the-electromagnetic-spectrum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arduino.cc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en-ca/guide/watch/apda88aefe4c/watchos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e7044acd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e7044acd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46f36f2f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46f36f2f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579d53e62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579d53e62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472f07f76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472f07f76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579d53e6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579d53e6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105257c6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105257c6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579d53e6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579d53e6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579d53e6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579d53e6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579d53e6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579d53e6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579d53e6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579d53e6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46f36f2f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646f36f2f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46f36f2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46f36f2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6f36f2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6f36f2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906afb027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906afb027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u="sng" dirty="0">
              <a:solidFill>
                <a:schemeClr val="hlink"/>
              </a:solidFill>
              <a:hlinkClick r:id="rId3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f21570cf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f21570cf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0.0635Amps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906afb02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906afb02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46f36f2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46f36f2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47adc29f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47adc29f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from phys158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47adc29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47adc29f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8401deb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48401deb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46f36f2f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46f36f2f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6f21570cf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6f21570cf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46f36f2f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46f36f2f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0f27705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0f27705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 links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https://learn.sparkfun.com/tutorials/arduino-shields/all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https://makeradvisor.com/top-10-most-useful-arduino-shields/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https://www.autodesk.com/products/eagle/blog/arduino-shield-buying-designing/</a:t>
            </a: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105257c6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105257c6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906afb0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906afb0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e54f1c5c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e54f1c5c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54f1c5c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e54f1c5c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e54f1c5c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e54f1c5c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e536ca50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e536ca50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e536ca50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e536ca50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e54f1c5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e54f1c5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e7044acd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7e7044acd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906afb0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906afb0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f21570cf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6f21570cf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f21570cf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f21570cf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906afb02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906afb02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e54f1c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7e54f1c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e54f1c5c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e54f1c5c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f21570cf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f21570cf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3663fae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3663fae7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ER image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https://www.clinuvel.com/photomedicine/physics-optics-skin/electromagnetic-spectrum/understanding-the-electromagnetic-spectrum</a:t>
            </a: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579d53e6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579d53e62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e54f1c5c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e54f1c5c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e536ca5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e536ca5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e54f1c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e54f1c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e54f1c5c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7e54f1c5c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e54f1c5c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e54f1c5c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906afb02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7906afb02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7579d53e6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7579d53e6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e7044acd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7e7044acd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 created by Yui Wang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e54f1c5c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7e54f1c5c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579d53e6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7579d53e6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https://create.arduino.cc/</a:t>
            </a: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579d53e6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7579d53e6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579d53e6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579d53e6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579d53e6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579d53e6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906afb02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7906afb02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3663fae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3663fae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7e54f1c5c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7e54f1c5c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u="sng" dirty="0">
              <a:solidFill>
                <a:schemeClr val="hlink"/>
              </a:solidFill>
              <a:hlinkClick r:id="rId3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e6b4b60eb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e6b4b60eb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906afb02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906afb02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7906afb02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7906afb02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80f27705e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80f27705e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3663fae7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63663fae7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113b5f0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113b5f0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46f36f2f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46f36f2f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e6b4b60e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e6b4b60e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e6b4b60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e6b4b60e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 and text for this and PPG slide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rtl="0">
              <a:spcBef>
                <a:spcPts val="64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ining.ti.com/how-measure-ecg-ecg-vs-p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oonpool.com/cartoons/Interrogation_224551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fycat.com/mistydigitalhammerheadshark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a/pin/3870287802579351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utterstock.com/search/x+ray+carto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ectronicshub.org/heartbeat-sensor-using-arduino-heart-rate-monito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uthwales.ac.uk/study/subjects/nursing-health-sciences/short-courses/ec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ampletemplates.com/business-templates/resistor-color-code-char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lectronics-notes.com/articles/basic_concepts/resistance/what-is-ohms-law-formula-equation.php" TargetMode="External"/><Relationship Id="rId5" Type="http://schemas.openxmlformats.org/officeDocument/2006/relationships/hyperlink" Target="https://www.ck12.org/c/physical-science/circuit/lesson/Electric-Circuits-MS-PS/" TargetMode="Externa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stestbook2/chapter/resistors-in-series-and-paralle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48projectsblog.wordpress.com/2015/12/22/37breadboard-electronics-opamp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at-if.xkcd.com/7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a/pin/44810823165687698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ctopart.com/blog/archives/2018/11/create-your-way-at-your-level-and-beyond-with-arduino-uno-nano-and-meg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arn.sparkfun.com/tutorials/arduino-shields/all" TargetMode="External"/><Relationship Id="rId5" Type="http://schemas.openxmlformats.org/officeDocument/2006/relationships/hyperlink" Target="https://makeradvisor.com/top-10-most-useful-arduino-shields/" TargetMode="Externa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echnobuffalo.com/avengers-4-doctor-strange-tricked-thanos-with-cursed-time-stone" TargetMode="External"/><Relationship Id="rId5" Type="http://schemas.openxmlformats.org/officeDocument/2006/relationships/hyperlink" Target="https://www.autodesk.com/products/eagle/blog/arduino-shield-buying-designing/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tarlitecuisine.com/independent-month-chucks-produce/chucks-produce-lined-produce-image/" TargetMode="Externa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ectronicshub.org/heartbeat-sensor-using-arduino-heart-rate-monito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kercad.com/things/fZekWnPLoiB-epic-gaaris-biger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engr.illinois.edu/ece445/getfile.asp?id=6917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icinenet.com/script/main/art.asp?articlekey=367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hmslawcalculator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.analog.com/university/courses/alm1k/alm-lab-heart-rate-mo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.analog.com/university/courses/alm1k/alm-lab-heart-rate-mo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ulily.com/p/wwe-john-cena-you-cant-see-me-fleece-throw-278126-39684507.html" TargetMode="External"/><Relationship Id="rId5" Type="http://schemas.openxmlformats.org/officeDocument/2006/relationships/hyperlink" Target="https://en.wikipedia.org/wiki/Electromagnetic_radiation#/media/File:EM_spectrumrevised.png" TargetMode="External"/><Relationship Id="rId4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ctronicshub.org/heartbeat-sensor-using-arduino-heart-rate-monitor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ronicshub.org/heartbeat-sensor-using-arduino-heart-rate-monitor/" TargetMode="Externa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pulse-Dpz3px6erCFeU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rcuitdigest.com/microcontroller-projects/heartbeat-monitoring-using-pic-microcontroller-and-pulse-sensor" TargetMode="External"/><Relationship Id="rId5" Type="http://schemas.openxmlformats.org/officeDocument/2006/relationships/hyperlink" Target="http://embedded-lab.com/blog/arduino-heart-rate-meter-seven-segment-led-display/" TargetMode="Externa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upport.apple.com/en-ca/guide/watch/apda88aefe4c/watchos" TargetMode="External"/><Relationship Id="rId5" Type="http://schemas.openxmlformats.org/officeDocument/2006/relationships/hyperlink" Target="https://www.digikey.ca/product-detail/en/sparkfun-electronics/SEN-11574/1568-1247-ND/5762397?utm_adgroup=Gadgets%2C%20Gizmos&amp;utm_source=google&amp;utm_medium=cpc&amp;utm_campaign=Shopping_Product_Maker%2FDIY%2C%20Educational_NEW&amp;utm_term=&amp;productid=5762397&amp;gclid=EAIaIQobChMIrsfsw9Xw6AIVXB6tBh1_xQItEAQYASABEgKiHfD_BwE" TargetMode="Externa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hop.openbci.com/products/pulse-sensor?variant=22543672899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call.com/opinion/mc-opi-radar-speeding-police-pennsylvania-reaction-20190628-g3svqdubxnb4jntpfc5mqafcbu-story.html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interest.ca/pin/347762402447992235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usinesswire.com/news/home/20160229007002/en/Heart-MobileHelp%C2%AE-Whitepaper-Consumers-Tips-Long-Term-Heart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as.ubc.ca/~janis/Courses/420/420.2019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as.ubc.ca/~suvvy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art.org/en/healthy-living/fitness/fitness-basics/target-heart-rat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ining.ti.com/how-measure-ecg-ecg-vs-p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ining.ti.com/how-measure-ecg-ecg-vs-p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ctrTitle"/>
          </p:nvPr>
        </p:nvSpPr>
        <p:spPr>
          <a:xfrm>
            <a:off x="311708" y="58775"/>
            <a:ext cx="8520600" cy="205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Circuitry and the Heart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207800" y="4532200"/>
            <a:ext cx="8520600" cy="7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By </a:t>
            </a:r>
            <a:r>
              <a:rPr lang="en" dirty="0" err="1">
                <a:solidFill>
                  <a:srgbClr val="FFFFFF"/>
                </a:solidFill>
              </a:rPr>
              <a:t>Suvvy</a:t>
            </a:r>
            <a:r>
              <a:rPr lang="en" dirty="0">
                <a:solidFill>
                  <a:srgbClr val="FFFFFF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Kular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EEC9D-A849-D545-B736-112BD2F9E024}"/>
              </a:ext>
            </a:extLst>
          </p:cNvPr>
          <p:cNvSpPr txBox="1"/>
          <p:nvPr/>
        </p:nvSpPr>
        <p:spPr>
          <a:xfrm>
            <a:off x="4572000" y="4845209"/>
            <a:ext cx="469231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Image retrieved from </a:t>
            </a:r>
          </a:p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1">
                    <a:lumMod val="95000"/>
                  </a:schemeClr>
                </a:solidFill>
              </a:rPr>
              <a:t>www.livescience.com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/45201-tech-makes-animal-organs-viable-for-transplant.html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ECG vs PPG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6" y="1200150"/>
            <a:ext cx="8384400" cy="379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DA87D-4650-BD48-AB48-D1790C5866BE}"/>
              </a:ext>
            </a:extLst>
          </p:cNvPr>
          <p:cNvSpPr txBox="1"/>
          <p:nvPr/>
        </p:nvSpPr>
        <p:spPr>
          <a:xfrm>
            <a:off x="3976007" y="4934942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ts val="1100"/>
            </a:pP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1100" dirty="0">
                <a:hlinkClick r:id="rId4"/>
              </a:rPr>
              <a:t>https://training.ti.com/how-measure-ecg-ecg-vs-ppg</a:t>
            </a:r>
            <a:endParaRPr lang="en-CA" sz="1100" dirty="0"/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Physics Problem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Generating a signal</a:t>
            </a:r>
            <a:endParaRPr sz="1800"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Passing it through the human body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Measuring and interpreting</a:t>
            </a: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Simulating the pulse or heart rate </a:t>
            </a:r>
            <a:endParaRPr sz="1800"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150" y="1441563"/>
            <a:ext cx="4468075" cy="29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EB3E7-3E8A-9D43-9A4F-CCCF377F3A2B}"/>
              </a:ext>
            </a:extLst>
          </p:cNvPr>
          <p:cNvSpPr txBox="1"/>
          <p:nvPr/>
        </p:nvSpPr>
        <p:spPr>
          <a:xfrm>
            <a:off x="4081877" y="4369976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ts val="1100"/>
            </a:pP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Clip Art</a:t>
            </a:r>
            <a:endParaRPr lang="en-US" dirty="0"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591" y="864590"/>
            <a:ext cx="40767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98892-07A2-0B47-8B7D-9CD61BC0A719}"/>
              </a:ext>
            </a:extLst>
          </p:cNvPr>
          <p:cNvSpPr txBox="1"/>
          <p:nvPr/>
        </p:nvSpPr>
        <p:spPr>
          <a:xfrm>
            <a:off x="4939003" y="4908273"/>
            <a:ext cx="42049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https://www.toonpool.com/cartoons/Interrogation_224551</a:t>
            </a:r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588" y="1269575"/>
            <a:ext cx="5664824" cy="32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6C903-BD44-E644-B4FA-8F5439E6293D}"/>
              </a:ext>
            </a:extLst>
          </p:cNvPr>
          <p:cNvSpPr txBox="1"/>
          <p:nvPr/>
        </p:nvSpPr>
        <p:spPr>
          <a:xfrm>
            <a:off x="4253203" y="4960144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https://gfycat.com/mistydigitalhammerheadshark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457200" y="2397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Putting Them Together</a:t>
            </a: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457200" y="1078575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Red blood cells (RBCs) reflect/transmit Infrared light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Knowing this, we can make a sensor consisting of a Phototransistor and LED emitting Infrared Light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The heart pumps blood into the body, causing the   blood (full of RBCs) in the fingertip (our measurement point)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Thus a PPG is created!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/>
              <a:t>Circuitry, Optics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/>
              <a:t>Physics and Biology of Blood Flow…..NOT really...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/>
              <a:t>Interpreting information from the body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457200" y="2300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Concepts and Purpose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Biology Portion</a:t>
            </a: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6" y="966006"/>
            <a:ext cx="6176038" cy="4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1A795-D346-A743-9DEB-F038675A0E0F}"/>
              </a:ext>
            </a:extLst>
          </p:cNvPr>
          <p:cNvSpPr txBox="1"/>
          <p:nvPr/>
        </p:nvSpPr>
        <p:spPr>
          <a:xfrm>
            <a:off x="5494175" y="4937522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https://www.pinterest.ca/pin/38702878025793517/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984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alive...kinda...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The Heart Beat Sensor</a:t>
            </a:r>
            <a:endParaRPr sz="2400"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876" y="0"/>
            <a:ext cx="267355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Skeleton</a:t>
            </a: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675" y="1017725"/>
            <a:ext cx="2950150" cy="4065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0716E-C66F-A34F-A82F-64AC860EAA48}"/>
              </a:ext>
            </a:extLst>
          </p:cNvPr>
          <p:cNvSpPr txBox="1"/>
          <p:nvPr/>
        </p:nvSpPr>
        <p:spPr>
          <a:xfrm>
            <a:off x="4572000" y="4898509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https://www.shutterstock.com/search/x+ray+cartoon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3272"/>
            <a:ext cx="9143999" cy="47169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D9904-946D-F644-A1CD-4DFB998B6233}"/>
              </a:ext>
            </a:extLst>
          </p:cNvPr>
          <p:cNvSpPr txBox="1"/>
          <p:nvPr/>
        </p:nvSpPr>
        <p:spPr>
          <a:xfrm>
            <a:off x="2963635" y="49302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379"/>
            <a:ext cx="9143999" cy="442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75" y="3351075"/>
            <a:ext cx="1749549" cy="9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BC40B-1143-8640-A345-AEA333D4D15B}"/>
              </a:ext>
            </a:extLst>
          </p:cNvPr>
          <p:cNvSpPr txBox="1"/>
          <p:nvPr/>
        </p:nvSpPr>
        <p:spPr>
          <a:xfrm>
            <a:off x="2963635" y="49302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7176"/>
            <a:ext cx="9144001" cy="334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pulse?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38324-2CCB-4840-9304-967F5749187A}"/>
              </a:ext>
            </a:extLst>
          </p:cNvPr>
          <p:cNvSpPr txBox="1"/>
          <p:nvPr/>
        </p:nvSpPr>
        <p:spPr>
          <a:xfrm>
            <a:off x="3780064" y="4803059"/>
            <a:ext cx="469231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</a:p>
          <a:p>
            <a:pPr lvl="0"/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https://www.southwales.ac.uk/study/subjects/nursing-health-sciences/short-courses/ecg/</a:t>
            </a:r>
            <a:endParaRPr lang="en-CA" sz="900" dirty="0"/>
          </a:p>
          <a:p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need to know</a:t>
            </a: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Bread boards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Resistors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Capacitors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LED’s (IR and regular)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Transistors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High and low pass filters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Amplifiers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Microcontroller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Liquid Crystal Display (LCD) *optional</a:t>
            </a:r>
            <a:endParaRPr sz="2400"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4143375" cy="310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7050" y="1540914"/>
            <a:ext cx="4143374" cy="233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925" y="1160287"/>
            <a:ext cx="4233500" cy="28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373841-0831-A84D-9361-993C8986E37A}"/>
              </a:ext>
            </a:extLst>
          </p:cNvPr>
          <p:cNvSpPr/>
          <p:nvPr/>
        </p:nvSpPr>
        <p:spPr>
          <a:xfrm>
            <a:off x="5358727" y="4978370"/>
            <a:ext cx="23519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900" dirty="0"/>
              <a:t>Breadboard Images retrieved from Clip 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Resistors</a:t>
            </a: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1 - 100Ω resistor (brown black brown)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1 - 1KΩ resistor (brown black red)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1 - 1.5KΩ resistor (brown green red)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1 - 10KΩ resistor (brown black orange)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1 - 20KΩ resistor (red black orange)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1 - 47KΩ resistor (yellow purple orange)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425" y="716625"/>
            <a:ext cx="4522000" cy="42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2D9FB-3250-D44F-98BB-E27F0065EADA}"/>
              </a:ext>
            </a:extLst>
          </p:cNvPr>
          <p:cNvSpPr txBox="1"/>
          <p:nvPr/>
        </p:nvSpPr>
        <p:spPr>
          <a:xfrm>
            <a:off x="2906485" y="4955741"/>
            <a:ext cx="5589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https://www.sampletemplates.com/business-templates/resistor-color-code-chart.html</a:t>
            </a:r>
            <a:endParaRPr lang="en-CA" sz="900" dirty="0"/>
          </a:p>
          <a:p>
            <a:pPr lvl="0"/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Refresher</a:t>
            </a:r>
            <a:endParaRPr/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 t="-44927" r="-44927"/>
          <a:stretch/>
        </p:blipFill>
        <p:spPr>
          <a:xfrm>
            <a:off x="1007900" y="-73300"/>
            <a:ext cx="3837800" cy="40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975" y="1336863"/>
            <a:ext cx="382905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47406-4778-A84E-85C4-79FACC8A62A7}"/>
              </a:ext>
            </a:extLst>
          </p:cNvPr>
          <p:cNvSpPr txBox="1"/>
          <p:nvPr/>
        </p:nvSpPr>
        <p:spPr>
          <a:xfrm>
            <a:off x="0" y="3824346"/>
            <a:ext cx="419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</a:p>
          <a:p>
            <a:r>
              <a:rPr lang="en-CA" sz="900" dirty="0">
                <a:hlinkClick r:id="rId5"/>
              </a:rPr>
              <a:t>https://www.ck12.org/c/physical-science/circuit/lesson/Electric-Circuits-MS-PS/</a:t>
            </a:r>
            <a:endParaRPr lang="en" sz="900" u="sng" dirty="0">
              <a:solidFill>
                <a:schemeClr val="hlink"/>
              </a:solidFill>
              <a:hlinkClick r:id="rId6"/>
            </a:endParaRPr>
          </a:p>
          <a:p>
            <a:pPr lvl="0"/>
            <a:endParaRPr lang="en-CA" sz="900" dirty="0"/>
          </a:p>
          <a:p>
            <a:pPr lvl="0"/>
            <a:endParaRPr lang="en-CA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AF566-5E27-3343-9CDD-63FB970DA704}"/>
              </a:ext>
            </a:extLst>
          </p:cNvPr>
          <p:cNvSpPr txBox="1"/>
          <p:nvPr/>
        </p:nvSpPr>
        <p:spPr>
          <a:xfrm>
            <a:off x="4845700" y="4083842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</a:p>
          <a:p>
            <a:pPr lvl="0"/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6"/>
              </a:rPr>
              <a:t>https://www.electronics-notes.com/articles/basic_concepts/resistance</a:t>
            </a:r>
          </a:p>
          <a:p>
            <a:pPr lvl="0"/>
            <a:r>
              <a:rPr lang="en-CA" sz="900" u="sng" dirty="0">
                <a:solidFill>
                  <a:schemeClr val="hlink"/>
                </a:solidFill>
                <a:hlinkClick r:id="rId6"/>
              </a:rPr>
              <a:t>/what-is-ohms-law-formula-equation.php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Circuitry Review</a:t>
            </a:r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body" idx="1"/>
          </p:nvPr>
        </p:nvSpPr>
        <p:spPr>
          <a:xfrm>
            <a:off x="311700" y="1344025"/>
            <a:ext cx="2647800" cy="338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Determine the initial current, knowing:</a:t>
            </a:r>
            <a:endParaRPr sz="18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Ohm’s Law: V = IR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V =12V</a:t>
            </a:r>
            <a:endParaRPr sz="1800"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900" y="1215778"/>
            <a:ext cx="5148167" cy="377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Circuitry Review</a:t>
            </a: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311700" y="1344025"/>
            <a:ext cx="2647800" cy="338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/>
              <a:t>Determine the initial current, knowing:</a:t>
            </a:r>
            <a:endParaRPr sz="18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Ohm’s Law: V = IR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R1 =R7, R2=R3=R4 and R5 =R6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R1 = 100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Ω</a:t>
            </a:r>
            <a:r>
              <a:rPr lang="en" sz="1800"/>
              <a:t>, R2=1k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Ω</a:t>
            </a:r>
            <a:r>
              <a:rPr lang="en" sz="1800"/>
              <a:t>, R6=10k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Ω</a:t>
            </a:r>
            <a:endParaRPr sz="1800"/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475" y="1108825"/>
            <a:ext cx="6202523" cy="38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4D814E-9DDC-BA46-86EB-831A1E22D179}"/>
              </a:ext>
            </a:extLst>
          </p:cNvPr>
          <p:cNvSpPr txBox="1"/>
          <p:nvPr/>
        </p:nvSpPr>
        <p:spPr>
          <a:xfrm>
            <a:off x="3331028" y="4820334"/>
            <a:ext cx="42306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</a:p>
          <a:p>
            <a:pPr lvl="0"/>
            <a:r>
              <a:rPr lang="en-CA" sz="900" u="sng" dirty="0">
                <a:solidFill>
                  <a:schemeClr val="hlink"/>
                </a:solidFill>
                <a:hlinkClick r:id="rId4"/>
              </a:rPr>
              <a:t> https://opentextbc.ca/physicstestbook2/chapter/resistors-in-series-and-parallel/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74" y="0"/>
            <a:ext cx="88370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Capacitors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5D866-2E6B-324D-A310-1CEE7B8E1A0E}"/>
              </a:ext>
            </a:extLst>
          </p:cNvPr>
          <p:cNvSpPr/>
          <p:nvPr/>
        </p:nvSpPr>
        <p:spPr>
          <a:xfrm>
            <a:off x="2270637" y="4937522"/>
            <a:ext cx="4692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dirty="0"/>
              <a:t>Image retrieved from Phys 158, UBC, notes Dr. </a:t>
            </a:r>
            <a:r>
              <a:rPr lang="en-CA" dirty="0" err="1"/>
              <a:t>Hasinoff</a:t>
            </a:r>
            <a:endParaRPr lang="en-C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 158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553" y="9465"/>
            <a:ext cx="70602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94856C-1F4B-D54F-8F8B-67A743960DB0}"/>
              </a:ext>
            </a:extLst>
          </p:cNvPr>
          <p:cNvSpPr/>
          <p:nvPr/>
        </p:nvSpPr>
        <p:spPr>
          <a:xfrm>
            <a:off x="-95694" y="4913574"/>
            <a:ext cx="4901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dirty="0"/>
              <a:t>Image retrieved from Phys 158, UBC, notes Dr. </a:t>
            </a:r>
            <a:r>
              <a:rPr lang="en-CA" dirty="0" err="1"/>
              <a:t>Hasinoff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756" y="-138225"/>
            <a:ext cx="68844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75F374-FAD2-974A-98E5-310BCC90ADB6}"/>
              </a:ext>
            </a:extLst>
          </p:cNvPr>
          <p:cNvSpPr/>
          <p:nvPr/>
        </p:nvSpPr>
        <p:spPr>
          <a:xfrm>
            <a:off x="0" y="4904109"/>
            <a:ext cx="5411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dirty="0"/>
              <a:t>Image retrieved from Phys 158, UBC, notes Dr. </a:t>
            </a:r>
            <a:r>
              <a:rPr lang="en-CA" dirty="0" err="1"/>
              <a:t>Hasinoff</a:t>
            </a:r>
            <a:endParaRPr lang="en-CA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Amplifiers (OpAmp)</a:t>
            </a:r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1"/>
          </p:nvPr>
        </p:nvSpPr>
        <p:spPr>
          <a:xfrm>
            <a:off x="311700" y="1229600"/>
            <a:ext cx="3758100" cy="33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Signal detected by the sensor ~3-4mV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Filters unwanted noise and amplifiers / condition the signal so that it is “readable”</a:t>
            </a:r>
            <a:endParaRPr sz="240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9AC22A34-CC21-314B-929D-4208320B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40" y="1229600"/>
            <a:ext cx="5177760" cy="314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150B8-C430-7B40-B71E-AC0FCC861B16}"/>
              </a:ext>
            </a:extLst>
          </p:cNvPr>
          <p:cNvSpPr txBox="1"/>
          <p:nvPr/>
        </p:nvSpPr>
        <p:spPr>
          <a:xfrm>
            <a:off x="2773463" y="4973435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dirty="0">
                <a:hlinkClick r:id="rId4"/>
              </a:rPr>
              <a:t>https://48projectsblog.wordpress.com/2015/12/22/37breadboard-electronics-opamps/</a:t>
            </a:r>
            <a:endParaRPr lang="en-CA" sz="900" dirty="0"/>
          </a:p>
          <a:p>
            <a:pPr lvl="0"/>
            <a:endParaRPr lang="en-CA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Filters</a:t>
            </a:r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12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High and low pass filters allow frequencies of a certain range to pass through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Remove noise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“Signal Conditioning”</a:t>
            </a:r>
            <a:endParaRPr sz="2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757" y="1017732"/>
            <a:ext cx="4907550" cy="3669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4FBB1-9B55-C042-9FF0-68459BBB5501}"/>
              </a:ext>
            </a:extLst>
          </p:cNvPr>
          <p:cNvSpPr txBox="1"/>
          <p:nvPr/>
        </p:nvSpPr>
        <p:spPr>
          <a:xfrm>
            <a:off x="5676151" y="4937522"/>
            <a:ext cx="2678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https://what-if.xkcd.com/77/</a:t>
            </a:r>
            <a:endParaRPr lang="en-CA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CA" sz="900" dirty="0"/>
          </a:p>
          <a:p>
            <a:pPr lvl="0"/>
            <a:endParaRPr lang="en-CA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Heartbeat definition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457200" y="1415750"/>
            <a:ext cx="6063000" cy="317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# of heart beats / time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Beats per min (BPM)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Beat: contraction of ventricles</a:t>
            </a:r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2225" y="1656063"/>
            <a:ext cx="15240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FB001-CC05-C94C-8D25-B952513A1ECA}"/>
              </a:ext>
            </a:extLst>
          </p:cNvPr>
          <p:cNvSpPr txBox="1"/>
          <p:nvPr/>
        </p:nvSpPr>
        <p:spPr>
          <a:xfrm>
            <a:off x="4490357" y="4964097"/>
            <a:ext cx="39421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" sz="900" u="sng" dirty="0">
                <a:solidFill>
                  <a:schemeClr val="hlink"/>
                </a:solidFill>
                <a:hlinkClick r:id="rId4"/>
              </a:rPr>
              <a:t>https://www.pinterest.ca/pin/448108231656876988/</a:t>
            </a:r>
            <a:r>
              <a:rPr lang="en" sz="900" dirty="0"/>
              <a:t> </a:t>
            </a: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Advanced Components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64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Microcontrollers: very powerful, versatile functions (eg, A/D signal output to computer, both wired and wirelessly)</a:t>
            </a:r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000" y="2119125"/>
            <a:ext cx="5905501" cy="29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4A2BF-82D5-024B-ABA6-54A73AF46727}"/>
              </a:ext>
            </a:extLst>
          </p:cNvPr>
          <p:cNvSpPr txBox="1"/>
          <p:nvPr/>
        </p:nvSpPr>
        <p:spPr>
          <a:xfrm>
            <a:off x="1082886" y="4958834"/>
            <a:ext cx="738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https://octopart.com/blog/archives/2018/11/create-your-way-at-your-level-and-beyond-with-arduino-uno-nano-and-mega</a:t>
            </a:r>
            <a:endParaRPr lang="en-CA" sz="900" dirty="0"/>
          </a:p>
          <a:p>
            <a:pPr lvl="0"/>
            <a:endParaRPr lang="en-CA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Shields/Attachments</a:t>
            </a: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900" y="1302475"/>
            <a:ext cx="3706400" cy="31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3313"/>
            <a:ext cx="4994425" cy="27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7F0F4-4F43-9E40-8CDF-7E7802C8CBD6}"/>
              </a:ext>
            </a:extLst>
          </p:cNvPr>
          <p:cNvSpPr txBox="1"/>
          <p:nvPr/>
        </p:nvSpPr>
        <p:spPr>
          <a:xfrm>
            <a:off x="155406" y="394111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https://makeradvisor.com/top-10-most-useful-arduino-shields/</a:t>
            </a: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31C3C-AB2D-FE4C-BBC9-FCA02446E3BF}"/>
              </a:ext>
            </a:extLst>
          </p:cNvPr>
          <p:cNvSpPr txBox="1"/>
          <p:nvPr/>
        </p:nvSpPr>
        <p:spPr>
          <a:xfrm>
            <a:off x="4975987" y="4373111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https://learn.sparkfun.com/tutorials/arduino-shields/all</a:t>
            </a: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Attachments, More Power</a:t>
            </a:r>
            <a:endParaRPr/>
          </a:p>
        </p:txBody>
      </p:sp>
      <p:sp>
        <p:nvSpPr>
          <p:cNvPr id="261" name="Google Shape;26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50" y="1364861"/>
            <a:ext cx="4832400" cy="28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199" y="1152475"/>
            <a:ext cx="3938028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3E9EF-F535-E74E-B219-9397C9F7F82B}"/>
              </a:ext>
            </a:extLst>
          </p:cNvPr>
          <p:cNvSpPr txBox="1"/>
          <p:nvPr/>
        </p:nvSpPr>
        <p:spPr>
          <a:xfrm>
            <a:off x="3897588" y="4916011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https://www.autodesk.com/products/eagle/blog/arduino-shield-buying-designing/</a:t>
            </a: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603D2-5D0F-7143-AE1D-43805BBAB3AA}"/>
              </a:ext>
            </a:extLst>
          </p:cNvPr>
          <p:cNvSpPr txBox="1"/>
          <p:nvPr/>
        </p:nvSpPr>
        <p:spPr>
          <a:xfrm>
            <a:off x="-33532" y="4192635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https://www.technobuffalo.com/avengers-4-doctor-strange-tricked-thanos-with-cursed-time-stone</a:t>
            </a:r>
            <a:endParaRPr lang="en-CA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Ingredients</a:t>
            </a:r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31" y="1152475"/>
            <a:ext cx="386003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48250"/>
            <a:ext cx="4400676" cy="25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F5801-ECD7-804A-9F8A-E1A28315C488}"/>
              </a:ext>
            </a:extLst>
          </p:cNvPr>
          <p:cNvSpPr txBox="1"/>
          <p:nvPr/>
        </p:nvSpPr>
        <p:spPr>
          <a:xfrm>
            <a:off x="4152770" y="4378044"/>
            <a:ext cx="53591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https://starlitecuisine.com/independent-month-chucks-produce/chucks-produce-lined-produce-image/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3272"/>
            <a:ext cx="9143999" cy="471695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“Heart Beat Sensor”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F0FC6-E33F-A440-B864-D7918377ABA5}"/>
              </a:ext>
            </a:extLst>
          </p:cNvPr>
          <p:cNvSpPr txBox="1"/>
          <p:nvPr/>
        </p:nvSpPr>
        <p:spPr>
          <a:xfrm>
            <a:off x="2963635" y="49302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40201"/>
            <a:ext cx="9144000" cy="487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ECE8A-E28D-1840-8AF8-39CFFD98CDBF}"/>
              </a:ext>
            </a:extLst>
          </p:cNvPr>
          <p:cNvSpPr txBox="1"/>
          <p:nvPr/>
        </p:nvSpPr>
        <p:spPr>
          <a:xfrm>
            <a:off x="3464075" y="495217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screenshot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</a:t>
            </a:r>
            <a:r>
              <a:rPr lang="en-CA" sz="900" dirty="0">
                <a:hlinkClick r:id="rId4"/>
              </a:rPr>
              <a:t>tinkercad.com/things/fZekWnPLoiB-epic-gaaris-bigery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“Heart Beat Sensor”</a:t>
            </a:r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650" y="977725"/>
            <a:ext cx="3170301" cy="42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48374"/>
            <a:ext cx="5252124" cy="27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B0083-D914-0244-AC58-4F3C2C87B70A}"/>
              </a:ext>
            </a:extLst>
          </p:cNvPr>
          <p:cNvSpPr txBox="1"/>
          <p:nvPr/>
        </p:nvSpPr>
        <p:spPr>
          <a:xfrm>
            <a:off x="203250" y="3773337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8" y="247650"/>
            <a:ext cx="8086725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24AF69-B158-0549-A41C-875D3DF5F287}"/>
              </a:ext>
            </a:extLst>
          </p:cNvPr>
          <p:cNvSpPr/>
          <p:nvPr/>
        </p:nvSpPr>
        <p:spPr>
          <a:xfrm>
            <a:off x="2477385" y="4731422"/>
            <a:ext cx="5773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900" dirty="0"/>
              <a:t>Block diagram created by Ying Wang, retrieved from </a:t>
            </a:r>
            <a:r>
              <a:rPr lang="en-CA" sz="900" dirty="0">
                <a:hlinkClick r:id="rId4"/>
              </a:rPr>
              <a:t>https://courses.engr.illinois.edu/ece445/getfile.asp?id=6917</a:t>
            </a:r>
            <a:endParaRPr lang="en-CA" sz="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379"/>
            <a:ext cx="9143999" cy="442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75" y="3351075"/>
            <a:ext cx="1749549" cy="9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E2086-E50A-0240-AE5D-25D8B5D7C544}"/>
              </a:ext>
            </a:extLst>
          </p:cNvPr>
          <p:cNvSpPr txBox="1"/>
          <p:nvPr/>
        </p:nvSpPr>
        <p:spPr>
          <a:xfrm>
            <a:off x="2963635" y="49302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4 Modules</a:t>
            </a:r>
            <a:endParaRPr/>
          </a:p>
        </p:txBody>
      </p:sp>
      <p:sp>
        <p:nvSpPr>
          <p:cNvPr id="317" name="Google Shape;317;p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975" y="1063375"/>
            <a:ext cx="3062004" cy="40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186" y="27216"/>
            <a:ext cx="59634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A03BE-E86D-284E-B912-1A6ED06FE6DD}"/>
              </a:ext>
            </a:extLst>
          </p:cNvPr>
          <p:cNvSpPr txBox="1"/>
          <p:nvPr/>
        </p:nvSpPr>
        <p:spPr>
          <a:xfrm>
            <a:off x="3640801" y="4954879"/>
            <a:ext cx="4631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https://www.medicinenet.com/script/main/art.asp?articlekey=3674</a:t>
            </a:r>
            <a:endParaRPr lang="en-CA" sz="900" dirty="0"/>
          </a:p>
          <a:p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Module</a:t>
            </a:r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21649" y="1108675"/>
            <a:ext cx="5409101" cy="40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 Divider</a:t>
            </a:r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400" y="205975"/>
            <a:ext cx="6060383" cy="49375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692C1-797B-2146-B50F-C9DDFD6DE9E1}"/>
              </a:ext>
            </a:extLst>
          </p:cNvPr>
          <p:cNvSpPr txBox="1"/>
          <p:nvPr/>
        </p:nvSpPr>
        <p:spPr>
          <a:xfrm>
            <a:off x="3464075" y="4952170"/>
            <a:ext cx="29418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screenshot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</a:t>
            </a:r>
            <a:r>
              <a:rPr lang="en-CA" sz="900" dirty="0">
                <a:hlinkClick r:id="rId4"/>
              </a:rPr>
              <a:t>ohmslawcalculator.com</a:t>
            </a:r>
            <a:endParaRPr lang="en-CA" sz="900" dirty="0"/>
          </a:p>
          <a:p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2</a:t>
            </a:r>
            <a:endParaRPr/>
          </a:p>
        </p:txBody>
      </p:sp>
      <p:sp>
        <p:nvSpPr>
          <p:cNvPr id="338" name="Google Shape;338;p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900" y="1025538"/>
            <a:ext cx="9144000" cy="31037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AF9344-C5A8-9C4B-BB2A-F682A303C9E9}"/>
              </a:ext>
            </a:extLst>
          </p:cNvPr>
          <p:cNvSpPr txBox="1"/>
          <p:nvPr/>
        </p:nvSpPr>
        <p:spPr>
          <a:xfrm>
            <a:off x="3464075" y="4952170"/>
            <a:ext cx="49552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https://wiki.analog.com/university/courses/alm1k/alm-lab-heart-rate-mon</a:t>
            </a:r>
            <a:endParaRPr lang="en-CA" sz="900" dirty="0"/>
          </a:p>
          <a:p>
            <a:pPr lvl="0"/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-69950" y="244503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Module  </a:t>
            </a:r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1"/>
          </p:nvPr>
        </p:nvSpPr>
        <p:spPr>
          <a:xfrm>
            <a:off x="457200" y="1862075"/>
            <a:ext cx="5504700" cy="273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Displays output from microcontroller</a:t>
            </a:r>
            <a:endParaRPr/>
          </a:p>
        </p:txBody>
      </p:sp>
      <p:pic>
        <p:nvPicPr>
          <p:cNvPr id="346" name="Google Shape;34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725" y="-850800"/>
            <a:ext cx="3206751" cy="616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>
            <a:spLocks noGrp="1"/>
          </p:cNvSpPr>
          <p:nvPr>
            <p:ph type="title"/>
          </p:nvPr>
        </p:nvSpPr>
        <p:spPr>
          <a:xfrm>
            <a:off x="457200" y="4345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Some Assembly Required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" name="Google Shape;3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963" y="1613313"/>
            <a:ext cx="7686675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Assembly Required</a:t>
            </a:r>
            <a:endParaRPr dirty="0"/>
          </a:p>
        </p:txBody>
      </p:sp>
      <p:sp>
        <p:nvSpPr>
          <p:cNvPr id="352" name="Google Shape;352;p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p49"/>
          <p:cNvPicPr preferRelativeResize="0"/>
          <p:nvPr/>
        </p:nvPicPr>
        <p:blipFill rotWithShape="1">
          <a:blip r:embed="rId3">
            <a:alphaModFix/>
          </a:blip>
          <a:srcRect l="8770" t="44309" r="-8770" b="-6840"/>
          <a:stretch/>
        </p:blipFill>
        <p:spPr>
          <a:xfrm>
            <a:off x="4967163" y="1289288"/>
            <a:ext cx="3860049" cy="32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5" y="1289300"/>
            <a:ext cx="4600652" cy="30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0E8638-3FDB-F048-B1F7-8BA26C48A61D}"/>
              </a:ext>
            </a:extLst>
          </p:cNvPr>
          <p:cNvSpPr/>
          <p:nvPr/>
        </p:nvSpPr>
        <p:spPr>
          <a:xfrm>
            <a:off x="0" y="40138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Clip Art</a:t>
            </a:r>
            <a:endParaRPr lang="en-CA" sz="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Computers can also Display</a:t>
            </a:r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825" y="990600"/>
            <a:ext cx="737235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Module</a:t>
            </a: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775" y="1152463"/>
            <a:ext cx="4762500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2"/>
          <p:cNvSpPr txBox="1"/>
          <p:nvPr/>
        </p:nvSpPr>
        <p:spPr>
          <a:xfrm>
            <a:off x="493575" y="1480700"/>
            <a:ext cx="35460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Signal emission and detection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 possible orientations: detecting reflection/transmission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More current passes through Transistor with more reflected light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Amplifiers used to collect signal, filter noise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D851C-42E6-374F-BC9E-43D873E2EC2F}"/>
              </a:ext>
            </a:extLst>
          </p:cNvPr>
          <p:cNvSpPr txBox="1"/>
          <p:nvPr/>
        </p:nvSpPr>
        <p:spPr>
          <a:xfrm>
            <a:off x="3464075" y="4952170"/>
            <a:ext cx="49552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https://wiki.analog.com/university/courses/alm1k/alm-lab-heart-rate-mon</a:t>
            </a:r>
            <a:endParaRPr lang="en-CA" sz="900" dirty="0"/>
          </a:p>
          <a:p>
            <a:pPr lvl="0"/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“Heart Beat Sensor”</a:t>
            </a:r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650" y="977725"/>
            <a:ext cx="3170301" cy="42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48374"/>
            <a:ext cx="5252124" cy="27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45D0A1-98AE-C940-8768-45662B178186}"/>
              </a:ext>
            </a:extLst>
          </p:cNvPr>
          <p:cNvSpPr txBox="1"/>
          <p:nvPr/>
        </p:nvSpPr>
        <p:spPr>
          <a:xfrm>
            <a:off x="178615" y="3821231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981" y="0"/>
            <a:ext cx="38600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find it?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ways to measure: manually or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Today we will explore both</a:t>
            </a:r>
            <a:endParaRPr/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900" y="2356425"/>
            <a:ext cx="1403450" cy="19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50" y="2408400"/>
            <a:ext cx="2251450" cy="162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250" y="2291857"/>
            <a:ext cx="3506735" cy="20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/>
        </p:nvSpPr>
        <p:spPr>
          <a:xfrm>
            <a:off x="6300325" y="1148575"/>
            <a:ext cx="22515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</a:rPr>
              <a:t>a sensor</a:t>
            </a:r>
            <a:endParaRPr sz="3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C41AA-BF5B-AA46-8359-91A2D93A16C5}"/>
              </a:ext>
            </a:extLst>
          </p:cNvPr>
          <p:cNvSpPr txBox="1"/>
          <p:nvPr/>
        </p:nvSpPr>
        <p:spPr>
          <a:xfrm>
            <a:off x="6482442" y="4937522"/>
            <a:ext cx="17171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Images retrieved from Clip 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143" y="0"/>
            <a:ext cx="68537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981" y="0"/>
            <a:ext cx="38600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981" y="0"/>
            <a:ext cx="38600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8"/>
          <p:cNvSpPr txBox="1">
            <a:spLocks noGrp="1"/>
          </p:cNvSpPr>
          <p:nvPr>
            <p:ph type="title"/>
          </p:nvPr>
        </p:nvSpPr>
        <p:spPr>
          <a:xfrm>
            <a:off x="311700" y="984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EM Spectrum</a:t>
            </a:r>
            <a:endParaRPr/>
          </a:p>
        </p:txBody>
      </p:sp>
      <p:sp>
        <p:nvSpPr>
          <p:cNvPr id="417" name="Google Shape;417;p5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8" name="Google Shape;41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0300" y="1584325"/>
            <a:ext cx="47625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932025"/>
            <a:ext cx="3027450" cy="36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7E122-3689-214B-9FC2-66A6DB171116}"/>
              </a:ext>
            </a:extLst>
          </p:cNvPr>
          <p:cNvSpPr txBox="1"/>
          <p:nvPr/>
        </p:nvSpPr>
        <p:spPr>
          <a:xfrm>
            <a:off x="4010300" y="3767693"/>
            <a:ext cx="49552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https://en.wikipedia.org/wiki/Electromagnetic_radiation#/media/File:EM_spectrumrevised.png</a:t>
            </a:r>
            <a:endParaRPr lang="en-CA" sz="900" dirty="0"/>
          </a:p>
          <a:p>
            <a:pPr lvl="0"/>
            <a:endParaRPr lang="en-CA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C73F0-457F-BB48-8EB1-954F8365E984}"/>
              </a:ext>
            </a:extLst>
          </p:cNvPr>
          <p:cNvSpPr txBox="1"/>
          <p:nvPr/>
        </p:nvSpPr>
        <p:spPr>
          <a:xfrm>
            <a:off x="8750" y="4678976"/>
            <a:ext cx="38266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</a:p>
          <a:p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6"/>
              </a:rPr>
              <a:t>https://www.zulily.com/p/wwe-john-cena-you-cant-see-me-fleece-throw</a:t>
            </a:r>
          </a:p>
          <a:p>
            <a:r>
              <a:rPr lang="en-CA" sz="900" u="sng" dirty="0">
                <a:solidFill>
                  <a:schemeClr val="hlink"/>
                </a:solidFill>
                <a:hlinkClick r:id="rId6"/>
              </a:rPr>
              <a:t>-278126-39684507.html</a:t>
            </a:r>
            <a:endParaRPr lang="en-CA" sz="900" dirty="0"/>
          </a:p>
          <a:p>
            <a:pPr lvl="0"/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“Heart Beat Sensor”</a:t>
            </a:r>
            <a:endParaRPr/>
          </a:p>
        </p:txBody>
      </p:sp>
      <p:sp>
        <p:nvSpPr>
          <p:cNvPr id="425" name="Google Shape;425;p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650" y="977725"/>
            <a:ext cx="3170301" cy="42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48374"/>
            <a:ext cx="5252124" cy="27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A67013-820A-8A47-8A71-D254C6D37170}"/>
              </a:ext>
            </a:extLst>
          </p:cNvPr>
          <p:cNvSpPr txBox="1"/>
          <p:nvPr/>
        </p:nvSpPr>
        <p:spPr>
          <a:xfrm>
            <a:off x="178615" y="3821231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875" y="267662"/>
            <a:ext cx="9144000" cy="42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413" y="3986675"/>
            <a:ext cx="1504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1571" y="1629025"/>
            <a:ext cx="1575500" cy="12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1713" y="1888088"/>
            <a:ext cx="29622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13" y="1782475"/>
            <a:ext cx="1419764" cy="15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4A250-5F35-B847-BDCE-26866C376322}"/>
              </a:ext>
            </a:extLst>
          </p:cNvPr>
          <p:cNvSpPr txBox="1"/>
          <p:nvPr/>
        </p:nvSpPr>
        <p:spPr>
          <a:xfrm>
            <a:off x="3799475" y="1765774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8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379"/>
            <a:ext cx="9143999" cy="442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75" y="3351075"/>
            <a:ext cx="1749549" cy="9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55531-88A7-F549-A094-1CE587E8D9FF}"/>
              </a:ext>
            </a:extLst>
          </p:cNvPr>
          <p:cNvSpPr txBox="1"/>
          <p:nvPr/>
        </p:nvSpPr>
        <p:spPr>
          <a:xfrm>
            <a:off x="2963635" y="493022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https://www.electronicshub.org/heartbeat-sensor-using-arduino-heart-rate-monitor/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83" y="0"/>
            <a:ext cx="86968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8DA79-F861-4E47-83EF-7A5BCBBDDD52}"/>
              </a:ext>
            </a:extLst>
          </p:cNvPr>
          <p:cNvSpPr txBox="1"/>
          <p:nvPr/>
        </p:nvSpPr>
        <p:spPr>
          <a:xfrm>
            <a:off x="-109174" y="495883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screenshot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arduino.cc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900"/>
            <a:ext cx="9143999" cy="50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8E24BD-D5D4-9C4C-9EDE-B97192754018}"/>
              </a:ext>
            </a:extLst>
          </p:cNvPr>
          <p:cNvSpPr txBox="1"/>
          <p:nvPr/>
        </p:nvSpPr>
        <p:spPr>
          <a:xfrm>
            <a:off x="2963635" y="493022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screenshot 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CA" sz="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arduino.cc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226" y="0"/>
            <a:ext cx="267355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(5 min, warmup)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Find a partner (max group of 3)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Pick a group leader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Determine and ‘apply’ method to calculate, resting and active heart rates of the team leader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Record results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 sz="1800"/>
              <a:t>Discuss, in groups and as a class</a:t>
            </a:r>
            <a:endParaRPr sz="1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Time</a:t>
            </a:r>
            <a:endParaRPr/>
          </a:p>
        </p:txBody>
      </p:sp>
      <p:sp>
        <p:nvSpPr>
          <p:cNvPr id="473" name="Google Shape;473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4" name="Google Shape;47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875" y="1200150"/>
            <a:ext cx="58102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7798E0-4F7F-EF4B-93CB-BD0F5B12FF2A}"/>
              </a:ext>
            </a:extLst>
          </p:cNvPr>
          <p:cNvSpPr txBox="1"/>
          <p:nvPr/>
        </p:nvSpPr>
        <p:spPr>
          <a:xfrm>
            <a:off x="2075364" y="4822106"/>
            <a:ext cx="3570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dirty="0">
                <a:hlinkClick r:id="rId4"/>
              </a:rPr>
              <a:t>https://giphy.com/gifs/pulse-Dpz3px6erCFeU</a:t>
            </a:r>
            <a:endParaRPr lang="en-CA" sz="9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  <p:sp>
        <p:nvSpPr>
          <p:cNvPr id="480" name="Google Shape;480;p6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Heart Beat Sensor(s)</a:t>
            </a:r>
            <a:endParaRPr/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24" y="969575"/>
            <a:ext cx="4439925" cy="33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450" y="1331049"/>
            <a:ext cx="4330000" cy="2321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0286E-7EF5-3F4B-997B-509CD3D17D11}"/>
              </a:ext>
            </a:extLst>
          </p:cNvPr>
          <p:cNvSpPr txBox="1"/>
          <p:nvPr/>
        </p:nvSpPr>
        <p:spPr>
          <a:xfrm>
            <a:off x="-167651" y="4067337"/>
            <a:ext cx="44807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5"/>
              </a:rPr>
              <a:t>http://embedded-lab.com/blog/arduino-heart-rate-meter-seven-segment-led-display/</a:t>
            </a:r>
            <a:endParaRPr lang="en-CA" sz="900" dirty="0"/>
          </a:p>
          <a:p>
            <a:endParaRPr lang="en-CA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3EAD3-AB1B-B740-AC93-AD636A702B29}"/>
              </a:ext>
            </a:extLst>
          </p:cNvPr>
          <p:cNvSpPr txBox="1"/>
          <p:nvPr/>
        </p:nvSpPr>
        <p:spPr>
          <a:xfrm>
            <a:off x="3485064" y="3435167"/>
            <a:ext cx="5974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6"/>
              </a:rPr>
              <a:t>https://circuitdigest.com/microcontroller-projects/heartbeat-monitoring-using-pic-microcontroller-and-pulse-sensor</a:t>
            </a:r>
            <a:endParaRPr lang="en-CA" sz="900" dirty="0"/>
          </a:p>
          <a:p>
            <a:endParaRPr lang="en-CA" sz="9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311700" y="269125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125" y="1272388"/>
            <a:ext cx="2926150" cy="3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85742"/>
            <a:ext cx="3030301" cy="3030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6E7BD-693B-F840-9EE8-C4D0ED0F672A}"/>
              </a:ext>
            </a:extLst>
          </p:cNvPr>
          <p:cNvSpPr txBox="1"/>
          <p:nvPr/>
        </p:nvSpPr>
        <p:spPr>
          <a:xfrm>
            <a:off x="-104499" y="4844422"/>
            <a:ext cx="45255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pPr lvl="0"/>
            <a:r>
              <a:rPr lang="en-CA" sz="900" dirty="0">
                <a:hlinkClick r:id="rId5"/>
              </a:rPr>
              <a:t> https://www.digikey.ca/product-detail/en/sparkfun-electronics/SEN-11574/1568-1247</a:t>
            </a:r>
          </a:p>
          <a:p>
            <a:pPr lvl="0"/>
            <a:endParaRPr lang="en-CA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447BB-C313-FF4F-99D9-C7E0E9A794CA}"/>
              </a:ext>
            </a:extLst>
          </p:cNvPr>
          <p:cNvSpPr txBox="1"/>
          <p:nvPr/>
        </p:nvSpPr>
        <p:spPr>
          <a:xfrm>
            <a:off x="4487293" y="4551813"/>
            <a:ext cx="47628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6"/>
              </a:rPr>
              <a:t>https://support.apple.com/en-ca/guide/watch/apda88aefe4c/watchos</a:t>
            </a:r>
            <a:endParaRPr lang="en-CA" sz="900" dirty="0"/>
          </a:p>
          <a:p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311700" y="269125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300" y="269125"/>
            <a:ext cx="6416400" cy="48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98C0C-ADBE-F54D-9FFC-303CE6572334}"/>
              </a:ext>
            </a:extLst>
          </p:cNvPr>
          <p:cNvSpPr txBox="1"/>
          <p:nvPr/>
        </p:nvSpPr>
        <p:spPr>
          <a:xfrm>
            <a:off x="1935300" y="4896734"/>
            <a:ext cx="491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dirty="0">
                <a:hlinkClick r:id="rId4"/>
              </a:rPr>
              <a:t>https://shop.openbci.com/products/pulse-sensor?variant=22543672899</a:t>
            </a:r>
            <a:endParaRPr lang="en-CA" sz="900" dirty="0"/>
          </a:p>
          <a:p>
            <a:endParaRPr lang="en-CA" sz="9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of Optics</a:t>
            </a:r>
            <a:endParaRPr/>
          </a:p>
        </p:txBody>
      </p:sp>
      <p:sp>
        <p:nvSpPr>
          <p:cNvPr id="503" name="Google Shape;503;p6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4" name="Google Shape;50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931" y="1245019"/>
            <a:ext cx="5886175" cy="3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9BE19-CD06-554F-8E80-83C20FC0EA29}"/>
              </a:ext>
            </a:extLst>
          </p:cNvPr>
          <p:cNvSpPr txBox="1"/>
          <p:nvPr/>
        </p:nvSpPr>
        <p:spPr>
          <a:xfrm>
            <a:off x="222071" y="4959679"/>
            <a:ext cx="81868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https://www.mcall.com/opinion/mc-opi-radar-speeding-police-pennsylvania-reaction-20190628-g3svqdubxnb4jntpfc5mqafcbu-story.html</a:t>
            </a:r>
            <a:endParaRPr lang="en-CA" sz="900" dirty="0"/>
          </a:p>
          <a:p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0"/>
          <p:cNvSpPr txBox="1">
            <a:spLocks noGrp="1"/>
          </p:cNvSpPr>
          <p:nvPr>
            <p:ph type="title"/>
          </p:nvPr>
        </p:nvSpPr>
        <p:spPr>
          <a:xfrm>
            <a:off x="506550" y="251925"/>
            <a:ext cx="42603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Affecting Heart Rate</a:t>
            </a:r>
            <a:endParaRPr/>
          </a:p>
        </p:txBody>
      </p:sp>
      <p:sp>
        <p:nvSpPr>
          <p:cNvPr id="510" name="Google Shape;510;p7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Diet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Exercise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Stress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Age</a:t>
            </a:r>
            <a:endParaRPr sz="3000"/>
          </a:p>
        </p:txBody>
      </p:sp>
      <p:pic>
        <p:nvPicPr>
          <p:cNvPr id="511" name="Google Shape;51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900" y="1007625"/>
            <a:ext cx="5257800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40D55-89D7-7342-8F15-A3C0B5C6A59D}"/>
              </a:ext>
            </a:extLst>
          </p:cNvPr>
          <p:cNvSpPr txBox="1"/>
          <p:nvPr/>
        </p:nvSpPr>
        <p:spPr>
          <a:xfrm>
            <a:off x="4395777" y="4958834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https://www.pinterest.ca/pin/347762402447992235/</a:t>
            </a:r>
            <a:endParaRPr lang="en-CA" sz="900" dirty="0"/>
          </a:p>
          <a:p>
            <a:endParaRPr lang="en-C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7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" name="Google Shape;5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061" y="-41925"/>
            <a:ext cx="403373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002B2-82E7-9C4C-B4A1-8A4AF577F8AD}"/>
              </a:ext>
            </a:extLst>
          </p:cNvPr>
          <p:cNvSpPr txBox="1"/>
          <p:nvPr/>
        </p:nvSpPr>
        <p:spPr>
          <a:xfrm>
            <a:off x="-71843" y="4717431"/>
            <a:ext cx="73468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</a:t>
            </a:r>
          </a:p>
          <a:p>
            <a:pPr lvl="0"/>
            <a:r>
              <a:rPr lang="en-CA" sz="900" u="sng" dirty="0">
                <a:solidFill>
                  <a:schemeClr val="hlink"/>
                </a:solidFill>
                <a:hlinkClick r:id="rId4"/>
              </a:rPr>
              <a:t> https://www.businesswire.com/news/home/20160229007002/en/Heart-MobileHelp%C2%AE-Whitepaper-Consumers-Tips-Long-Term-Heart</a:t>
            </a:r>
            <a:endParaRPr lang="en-CA" sz="900" dirty="0"/>
          </a:p>
          <a:p>
            <a:pPr lvl="0"/>
            <a:endParaRPr lang="en-CA" sz="9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675400" y="849950"/>
            <a:ext cx="7468500" cy="306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Questions/ Discussion</a:t>
            </a:r>
            <a:endParaRPr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</a:t>
            </a:r>
            <a:endParaRPr/>
          </a:p>
        </p:txBody>
      </p:sp>
      <p:sp>
        <p:nvSpPr>
          <p:cNvPr id="541" name="Google Shape;541;p75"/>
          <p:cNvSpPr txBox="1">
            <a:spLocks noGrp="1"/>
          </p:cNvSpPr>
          <p:nvPr>
            <p:ph type="body" idx="1"/>
          </p:nvPr>
        </p:nvSpPr>
        <p:spPr>
          <a:xfrm>
            <a:off x="457200" y="819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dirty="0"/>
              <a:t>Student PHYS 420 Web Pages: </a:t>
            </a:r>
            <a:r>
              <a:rPr lang="en" sz="1800" u="sng" dirty="0">
                <a:solidFill>
                  <a:schemeClr val="hlink"/>
                </a:solidFill>
                <a:hlinkClick r:id="rId3"/>
              </a:rPr>
              <a:t>https://www.phas.ubc.ca/~janis/Courses/420/420.2019.html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Alejandro  https://</a:t>
            </a:r>
            <a:r>
              <a:rPr lang="en" sz="1800" dirty="0" err="1"/>
              <a:t>phas.ubc.ca</a:t>
            </a:r>
            <a:r>
              <a:rPr lang="en" sz="1800" dirty="0"/>
              <a:t>/~</a:t>
            </a:r>
            <a:r>
              <a:rPr lang="en" sz="1800" dirty="0" err="1"/>
              <a:t>alexesqu</a:t>
            </a:r>
            <a:r>
              <a:rPr lang="en" sz="1800" dirty="0"/>
              <a:t>/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Giovanni  https://</a:t>
            </a:r>
            <a:r>
              <a:rPr lang="en" sz="1800" dirty="0" err="1"/>
              <a:t>phas.ubc.ca</a:t>
            </a:r>
            <a:r>
              <a:rPr lang="en" sz="1800" dirty="0"/>
              <a:t>/~</a:t>
            </a:r>
            <a:r>
              <a:rPr lang="en" sz="1800" dirty="0" err="1"/>
              <a:t>gcald</a:t>
            </a:r>
            <a:r>
              <a:rPr lang="en" sz="1800" dirty="0"/>
              <a:t>/</a:t>
            </a:r>
            <a:r>
              <a:rPr lang="en" sz="1800" dirty="0" err="1"/>
              <a:t>webpage.htm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James  https://</a:t>
            </a:r>
            <a:r>
              <a:rPr lang="en" sz="1800" dirty="0" err="1"/>
              <a:t>phas.ubc.ca</a:t>
            </a:r>
            <a:r>
              <a:rPr lang="en" sz="1800" dirty="0"/>
              <a:t>/~</a:t>
            </a:r>
            <a:r>
              <a:rPr lang="en" sz="1800" dirty="0" err="1"/>
              <a:t>jmward</a:t>
            </a:r>
            <a:r>
              <a:rPr lang="en" sz="1800" dirty="0"/>
              <a:t>/ 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Kayla  https://</a:t>
            </a:r>
            <a:r>
              <a:rPr lang="en" sz="1800" dirty="0" err="1"/>
              <a:t>phas.ubc.ca</a:t>
            </a:r>
            <a:r>
              <a:rPr lang="en" sz="1800" dirty="0"/>
              <a:t>/~kaylalb7/</a:t>
            </a:r>
            <a:r>
              <a:rPr lang="en" sz="1800" dirty="0" err="1"/>
              <a:t>Homepage.html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Linh  https://</a:t>
            </a:r>
            <a:r>
              <a:rPr lang="en" sz="1800" dirty="0" err="1"/>
              <a:t>www.phas.ubc.ca</a:t>
            </a:r>
            <a:r>
              <a:rPr lang="en" sz="1800" dirty="0"/>
              <a:t>/~</a:t>
            </a:r>
            <a:r>
              <a:rPr lang="en" sz="1800" dirty="0" err="1"/>
              <a:t>linhphan</a:t>
            </a:r>
            <a:r>
              <a:rPr lang="en" sz="1800" dirty="0"/>
              <a:t>/linh_420.html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dirty="0" err="1"/>
              <a:t>Suvvy</a:t>
            </a:r>
            <a:r>
              <a:rPr lang="en" sz="1800" dirty="0"/>
              <a:t>  </a:t>
            </a:r>
            <a:r>
              <a:rPr lang="en" sz="1800" u="sng" dirty="0">
                <a:solidFill>
                  <a:schemeClr val="hlink"/>
                </a:solidFill>
                <a:hlinkClick r:id="rId4"/>
              </a:rPr>
              <a:t>https://phas.ubc.ca/~suvvyk/</a:t>
            </a:r>
            <a:r>
              <a:rPr lang="en" sz="1800" dirty="0"/>
              <a:t> 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36714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64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Determining pulse (beats per minute)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Average 60 -100BPM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Max heart rate is ~ 220 - your age</a:t>
            </a:r>
            <a:endParaRPr/>
          </a:p>
        </p:txBody>
      </p:sp>
      <p:pic>
        <p:nvPicPr>
          <p:cNvPr id="81" name="Google Shape;8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050" y="1452238"/>
            <a:ext cx="5004950" cy="28168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BD9ED-8A2D-514B-BBE5-BADAEC12E245}"/>
              </a:ext>
            </a:extLst>
          </p:cNvPr>
          <p:cNvSpPr txBox="1"/>
          <p:nvPr/>
        </p:nvSpPr>
        <p:spPr>
          <a:xfrm>
            <a:off x="3175907" y="4952193"/>
            <a:ext cx="5256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900" u="sng" dirty="0">
                <a:solidFill>
                  <a:schemeClr val="hlink"/>
                </a:solidFill>
                <a:hlinkClick r:id="rId4"/>
              </a:rPr>
              <a:t>https://www.heart.org/en/healthy-living/fitness/fitness-basics/target-heart-rates</a:t>
            </a:r>
            <a:endParaRPr lang="en-CA" sz="900" dirty="0"/>
          </a:p>
          <a:p>
            <a:r>
              <a:rPr lang="en" sz="900" dirty="0"/>
              <a:t> </a:t>
            </a:r>
            <a:endParaRPr lang="en-US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Photoplethysmography (PPG)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156000"/>
            <a:ext cx="2638500" cy="343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Optical measurement of an organ's volume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Commonly use red or Infared LED</a:t>
            </a:r>
            <a:endParaRPr sz="2400"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625" y="1156000"/>
            <a:ext cx="6048375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F970F-D415-0A40-AD1E-AD7874F304A4}"/>
              </a:ext>
            </a:extLst>
          </p:cNvPr>
          <p:cNvSpPr txBox="1"/>
          <p:nvPr/>
        </p:nvSpPr>
        <p:spPr>
          <a:xfrm>
            <a:off x="3747407" y="4902994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ts val="1100"/>
            </a:pP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1100" dirty="0">
                <a:hlinkClick r:id="rId4"/>
              </a:rPr>
              <a:t>https://training.ti.com/how-measure-ecg-ecg-vs-ppg</a:t>
            </a:r>
            <a:endParaRPr lang="en-CA" sz="1100" dirty="0"/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Electrocardiography (ECG)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1024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36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ECG monitors cardiac muscle contractions</a:t>
            </a:r>
            <a:endParaRPr sz="3000"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00" y="1746501"/>
            <a:ext cx="6175664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3A26C-62F6-8240-8850-AD892B9B12F5}"/>
              </a:ext>
            </a:extLst>
          </p:cNvPr>
          <p:cNvSpPr txBox="1"/>
          <p:nvPr/>
        </p:nvSpPr>
        <p:spPr>
          <a:xfrm>
            <a:off x="3878035" y="4937522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ts val="1100"/>
            </a:pP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Image retrieved from </a:t>
            </a:r>
            <a:r>
              <a:rPr lang="en-CA" sz="1100" dirty="0">
                <a:hlinkClick r:id="rId4"/>
              </a:rPr>
              <a:t>https://training.ti.com/how-measure-ecg-ecg-vs-ppg</a:t>
            </a:r>
            <a:endParaRPr lang="en-CA" sz="1100" dirty="0"/>
          </a:p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1637</Words>
  <Application>Microsoft Macintosh PowerPoint</Application>
  <PresentationFormat>On-screen Show (16:9)</PresentationFormat>
  <Paragraphs>226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Arial</vt:lpstr>
      <vt:lpstr>Diseño predeterminado</vt:lpstr>
      <vt:lpstr>Circuitry and the Heart</vt:lpstr>
      <vt:lpstr>What’s a pulse?</vt:lpstr>
      <vt:lpstr>Heartbeat definition</vt:lpstr>
      <vt:lpstr>PowerPoint Presentation</vt:lpstr>
      <vt:lpstr>How do we find it?</vt:lpstr>
      <vt:lpstr>Activity (5 min, warmup)</vt:lpstr>
      <vt:lpstr>Background</vt:lpstr>
      <vt:lpstr>Photoplethysmography (PPG)</vt:lpstr>
      <vt:lpstr>Electrocardiography (ECG)</vt:lpstr>
      <vt:lpstr>ECG vs PPG</vt:lpstr>
      <vt:lpstr>The Physics Problem</vt:lpstr>
      <vt:lpstr>PowerPoint Presentation</vt:lpstr>
      <vt:lpstr>Putting Them Together</vt:lpstr>
      <vt:lpstr>Physics Concepts and Purpose</vt:lpstr>
      <vt:lpstr>End of Biology Portion</vt:lpstr>
      <vt:lpstr>It’s alive...kinda...</vt:lpstr>
      <vt:lpstr>The Skeleton</vt:lpstr>
      <vt:lpstr>PowerPoint Presentation</vt:lpstr>
      <vt:lpstr>PowerPoint Presentation</vt:lpstr>
      <vt:lpstr>What we need to know</vt:lpstr>
      <vt:lpstr>Resistors</vt:lpstr>
      <vt:lpstr>Refresher</vt:lpstr>
      <vt:lpstr>Circuitry Review</vt:lpstr>
      <vt:lpstr>Circuitry Review</vt:lpstr>
      <vt:lpstr>Capacitors</vt:lpstr>
      <vt:lpstr>Phys 158</vt:lpstr>
      <vt:lpstr>PowerPoint Presentation</vt:lpstr>
      <vt:lpstr>Amplifiers (OpAmp)</vt:lpstr>
      <vt:lpstr>Filters</vt:lpstr>
      <vt:lpstr>More Advanced Components</vt:lpstr>
      <vt:lpstr>Arduino Shields/Attachments</vt:lpstr>
      <vt:lpstr>More Attachments, More Power</vt:lpstr>
      <vt:lpstr>The Ingredients</vt:lpstr>
      <vt:lpstr>PowerPoint Presentation</vt:lpstr>
      <vt:lpstr>PowerPoint Presentation</vt:lpstr>
      <vt:lpstr>The “Heart Beat Sensor”</vt:lpstr>
      <vt:lpstr>PowerPoint Presentation</vt:lpstr>
      <vt:lpstr>PowerPoint Presentation</vt:lpstr>
      <vt:lpstr>The 4 Modules</vt:lpstr>
      <vt:lpstr>Power Module</vt:lpstr>
      <vt:lpstr>Voltage Divider</vt:lpstr>
      <vt:lpstr>Design 2</vt:lpstr>
      <vt:lpstr>Display Module  </vt:lpstr>
      <vt:lpstr>Some Assembly Required </vt:lpstr>
      <vt:lpstr>Some Assembly Required</vt:lpstr>
      <vt:lpstr>Computers can also Display</vt:lpstr>
      <vt:lpstr>Sensor Module</vt:lpstr>
      <vt:lpstr>The “Heart Beat Sensor”</vt:lpstr>
      <vt:lpstr>PowerPoint Presentation</vt:lpstr>
      <vt:lpstr>PowerPoint Presentation</vt:lpstr>
      <vt:lpstr>PowerPoint Presentation</vt:lpstr>
      <vt:lpstr>PowerPoint Presentation</vt:lpstr>
      <vt:lpstr>The EM Spectrum</vt:lpstr>
      <vt:lpstr>The “Heart Beat Sensor”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Time</vt:lpstr>
      <vt:lpstr>Applications</vt:lpstr>
      <vt:lpstr>PowerPoint Presentation</vt:lpstr>
      <vt:lpstr>PowerPoint Presentation</vt:lpstr>
      <vt:lpstr>Applications of Optics</vt:lpstr>
      <vt:lpstr>Factors Affecting Heart Rate</vt:lpstr>
      <vt:lpstr>PowerPoint Presentation</vt:lpstr>
      <vt:lpstr>Questions/ Discussion</vt:lpstr>
      <vt:lpstr>Bonus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Circuitry and the Heart</dc:title>
  <cp:lastModifiedBy>suvvy kular</cp:lastModifiedBy>
  <cp:revision>12</cp:revision>
  <dcterms:modified xsi:type="dcterms:W3CDTF">2020-04-18T17:35:56Z</dcterms:modified>
</cp:coreProperties>
</file>