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3"/>
  </p:notesMasterIdLst>
  <p:sldIdLst>
    <p:sldId id="265" r:id="rId6"/>
    <p:sldId id="287" r:id="rId7"/>
    <p:sldId id="294" r:id="rId8"/>
    <p:sldId id="288" r:id="rId9"/>
    <p:sldId id="289" r:id="rId10"/>
    <p:sldId id="302" r:id="rId11"/>
    <p:sldId id="310" r:id="rId12"/>
    <p:sldId id="296" r:id="rId13"/>
    <p:sldId id="301" r:id="rId14"/>
    <p:sldId id="297" r:id="rId15"/>
    <p:sldId id="304" r:id="rId16"/>
    <p:sldId id="306" r:id="rId17"/>
    <p:sldId id="308" r:id="rId18"/>
    <p:sldId id="307" r:id="rId19"/>
    <p:sldId id="311" r:id="rId20"/>
    <p:sldId id="309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63558" autoAdjust="0"/>
  </p:normalViewPr>
  <p:slideViewPr>
    <p:cSldViewPr snapToGrid="0">
      <p:cViewPr varScale="1">
        <p:scale>
          <a:sx n="50" d="100"/>
          <a:sy n="50" d="100"/>
        </p:scale>
        <p:origin x="1212" y="1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sham Al Hashmi" userId="d4ba0aa04bd2efc6" providerId="LiveId" clId="{4EACFB40-FFBB-445E-AD37-08BCFAF901B4}"/>
    <pc:docChg chg="modSld">
      <pc:chgData name="Hisham Al Hashmi" userId="d4ba0aa04bd2efc6" providerId="LiveId" clId="{4EACFB40-FFBB-445E-AD37-08BCFAF901B4}" dt="2021-04-24T01:25:31.277" v="0" actId="1076"/>
      <pc:docMkLst>
        <pc:docMk/>
      </pc:docMkLst>
      <pc:sldChg chg="modSp mod">
        <pc:chgData name="Hisham Al Hashmi" userId="d4ba0aa04bd2efc6" providerId="LiveId" clId="{4EACFB40-FFBB-445E-AD37-08BCFAF901B4}" dt="2021-04-24T01:25:31.277" v="0" actId="1076"/>
        <pc:sldMkLst>
          <pc:docMk/>
          <pc:sldMk cId="2565985523" sldId="301"/>
        </pc:sldMkLst>
        <pc:spChg chg="mod">
          <ac:chgData name="Hisham Al Hashmi" userId="d4ba0aa04bd2efc6" providerId="LiveId" clId="{4EACFB40-FFBB-445E-AD37-08BCFAF901B4}" dt="2021-04-24T01:25:31.277" v="0" actId="1076"/>
          <ac:spMkLst>
            <pc:docMk/>
            <pc:sldMk cId="2565985523" sldId="301"/>
            <ac:spMk id="9" creationId="{5E94A985-4A49-4BE5-BD6C-5D64319B73EA}"/>
          </ac:spMkLst>
        </pc:spChg>
      </pc:sldChg>
    </pc:docChg>
  </pc:docChgLst>
  <pc:docChgLst>
    <pc:chgData name="Hisham Al Hashmi" userId="d4ba0aa04bd2efc6" providerId="LiveId" clId="{54D29B11-3C84-46D6-87A4-72696D2A78AB}"/>
    <pc:docChg chg="modSld">
      <pc:chgData name="Hisham Al Hashmi" userId="d4ba0aa04bd2efc6" providerId="LiveId" clId="{54D29B11-3C84-46D6-87A4-72696D2A78AB}" dt="2021-04-22T01:50:55.763" v="16" actId="20577"/>
      <pc:docMkLst>
        <pc:docMk/>
      </pc:docMkLst>
      <pc:sldChg chg="modNotesTx">
        <pc:chgData name="Hisham Al Hashmi" userId="d4ba0aa04bd2efc6" providerId="LiveId" clId="{54D29B11-3C84-46D6-87A4-72696D2A78AB}" dt="2021-04-22T01:49:53.239" v="1" actId="20577"/>
        <pc:sldMkLst>
          <pc:docMk/>
          <pc:sldMk cId="355033872" sldId="265"/>
        </pc:sldMkLst>
      </pc:sldChg>
      <pc:sldChg chg="modNotesTx">
        <pc:chgData name="Hisham Al Hashmi" userId="d4ba0aa04bd2efc6" providerId="LiveId" clId="{54D29B11-3C84-46D6-87A4-72696D2A78AB}" dt="2021-04-22T01:50:55.763" v="16" actId="20577"/>
        <pc:sldMkLst>
          <pc:docMk/>
          <pc:sldMk cId="2452710619" sldId="287"/>
        </pc:sldMkLst>
      </pc:sldChg>
      <pc:sldChg chg="modNotesTx">
        <pc:chgData name="Hisham Al Hashmi" userId="d4ba0aa04bd2efc6" providerId="LiveId" clId="{54D29B11-3C84-46D6-87A4-72696D2A78AB}" dt="2021-04-22T01:50:46.029" v="15" actId="20577"/>
        <pc:sldMkLst>
          <pc:docMk/>
          <pc:sldMk cId="3703610506" sldId="288"/>
        </pc:sldMkLst>
      </pc:sldChg>
      <pc:sldChg chg="modNotesTx">
        <pc:chgData name="Hisham Al Hashmi" userId="d4ba0aa04bd2efc6" providerId="LiveId" clId="{54D29B11-3C84-46D6-87A4-72696D2A78AB}" dt="2021-04-22T01:49:51.116" v="0" actId="20577"/>
        <pc:sldMkLst>
          <pc:docMk/>
          <pc:sldMk cId="384129333" sldId="289"/>
        </pc:sldMkLst>
      </pc:sldChg>
      <pc:sldChg chg="modNotesTx">
        <pc:chgData name="Hisham Al Hashmi" userId="d4ba0aa04bd2efc6" providerId="LiveId" clId="{54D29B11-3C84-46D6-87A4-72696D2A78AB}" dt="2021-04-22T01:50:03.433" v="3" actId="20577"/>
        <pc:sldMkLst>
          <pc:docMk/>
          <pc:sldMk cId="1062791659" sldId="294"/>
        </pc:sldMkLst>
      </pc:sldChg>
      <pc:sldChg chg="modNotesTx">
        <pc:chgData name="Hisham Al Hashmi" userId="d4ba0aa04bd2efc6" providerId="LiveId" clId="{54D29B11-3C84-46D6-87A4-72696D2A78AB}" dt="2021-04-22T01:50:31.713" v="12" actId="20577"/>
        <pc:sldMkLst>
          <pc:docMk/>
          <pc:sldMk cId="1138660072" sldId="296"/>
        </pc:sldMkLst>
      </pc:sldChg>
      <pc:sldChg chg="modNotesTx">
        <pc:chgData name="Hisham Al Hashmi" userId="d4ba0aa04bd2efc6" providerId="LiveId" clId="{54D29B11-3C84-46D6-87A4-72696D2A78AB}" dt="2021-04-22T01:50:26.633" v="10" actId="20577"/>
        <pc:sldMkLst>
          <pc:docMk/>
          <pc:sldMk cId="3350533186" sldId="297"/>
        </pc:sldMkLst>
      </pc:sldChg>
      <pc:sldChg chg="modNotesTx">
        <pc:chgData name="Hisham Al Hashmi" userId="d4ba0aa04bd2efc6" providerId="LiveId" clId="{54D29B11-3C84-46D6-87A4-72696D2A78AB}" dt="2021-04-22T01:50:28.699" v="11" actId="20577"/>
        <pc:sldMkLst>
          <pc:docMk/>
          <pc:sldMk cId="2565985523" sldId="301"/>
        </pc:sldMkLst>
      </pc:sldChg>
      <pc:sldChg chg="modNotesTx">
        <pc:chgData name="Hisham Al Hashmi" userId="d4ba0aa04bd2efc6" providerId="LiveId" clId="{54D29B11-3C84-46D6-87A4-72696D2A78AB}" dt="2021-04-22T01:50:38.958" v="14" actId="20577"/>
        <pc:sldMkLst>
          <pc:docMk/>
          <pc:sldMk cId="2492416350" sldId="302"/>
        </pc:sldMkLst>
      </pc:sldChg>
      <pc:sldChg chg="modNotesTx">
        <pc:chgData name="Hisham Al Hashmi" userId="d4ba0aa04bd2efc6" providerId="LiveId" clId="{54D29B11-3C84-46D6-87A4-72696D2A78AB}" dt="2021-04-22T01:50:23.216" v="9" actId="20577"/>
        <pc:sldMkLst>
          <pc:docMk/>
          <pc:sldMk cId="2176890670" sldId="304"/>
        </pc:sldMkLst>
      </pc:sldChg>
      <pc:sldChg chg="modNotesTx">
        <pc:chgData name="Hisham Al Hashmi" userId="d4ba0aa04bd2efc6" providerId="LiveId" clId="{54D29B11-3C84-46D6-87A4-72696D2A78AB}" dt="2021-04-22T01:50:17.989" v="7" actId="20577"/>
        <pc:sldMkLst>
          <pc:docMk/>
          <pc:sldMk cId="2509826337" sldId="306"/>
        </pc:sldMkLst>
      </pc:sldChg>
      <pc:sldChg chg="modNotesTx">
        <pc:chgData name="Hisham Al Hashmi" userId="d4ba0aa04bd2efc6" providerId="LiveId" clId="{54D29B11-3C84-46D6-87A4-72696D2A78AB}" dt="2021-04-22T01:50:14.357" v="5" actId="20577"/>
        <pc:sldMkLst>
          <pc:docMk/>
          <pc:sldMk cId="1607483354" sldId="307"/>
        </pc:sldMkLst>
      </pc:sldChg>
      <pc:sldChg chg="modNotesTx">
        <pc:chgData name="Hisham Al Hashmi" userId="d4ba0aa04bd2efc6" providerId="LiveId" clId="{54D29B11-3C84-46D6-87A4-72696D2A78AB}" dt="2021-04-22T01:50:16.493" v="6" actId="20577"/>
        <pc:sldMkLst>
          <pc:docMk/>
          <pc:sldMk cId="2592465680" sldId="308"/>
        </pc:sldMkLst>
      </pc:sldChg>
      <pc:sldChg chg="modNotesTx">
        <pc:chgData name="Hisham Al Hashmi" userId="d4ba0aa04bd2efc6" providerId="LiveId" clId="{54D29B11-3C84-46D6-87A4-72696D2A78AB}" dt="2021-04-22T01:50:10.793" v="4" actId="20577"/>
        <pc:sldMkLst>
          <pc:docMk/>
          <pc:sldMk cId="2682994905" sldId="309"/>
        </pc:sldMkLst>
      </pc:sldChg>
      <pc:sldChg chg="modNotesTx">
        <pc:chgData name="Hisham Al Hashmi" userId="d4ba0aa04bd2efc6" providerId="LiveId" clId="{54D29B11-3C84-46D6-87A4-72696D2A78AB}" dt="2021-04-22T01:50:34.592" v="13" actId="20577"/>
        <pc:sldMkLst>
          <pc:docMk/>
          <pc:sldMk cId="2921811301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D1C55-21D8-4B32-9A70-0E98E06D9E9B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5AC8-F23B-413F-A17C-90F628B3D4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19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9873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741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841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311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071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4365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425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8415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63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0332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170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934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887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420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496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47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5AC8-F23B-413F-A17C-90F628B3D4B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280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AEC7-0494-4C55-8C5D-65D86953B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3C927-EAC3-458A-8F3A-69A179947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0E0CE-8E7A-4D12-A4DD-ECBB5E62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ED033-CEFE-472D-8138-F6D27D62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D40F-F75A-40F5-875A-183066E0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02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BBDD4-3D4A-4938-8E53-A9A0AFF5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51927-1338-4E49-86D7-1F4A1505B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0AA03-0FD2-4D49-B381-A6C6BF506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114EA-3DC5-4166-95D8-07821F24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C4C75-69C5-450E-935D-C6C2C551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519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4CEBF-695D-48AC-8690-C7AC5CB15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469B1-9086-49F6-B1AE-983DE4E03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84EA5-9146-4BA2-BC56-8BD691B3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8DC8B-15DE-430E-8A46-9D9331B9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9A42B-CBAC-430E-9EA3-3F45DA34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547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4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705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27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0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2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1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F6C4-F6F6-4DE6-9890-D5AB7355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E04B3-A0D7-4B93-8853-8C9EF7425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1FF6D-C7DE-4E1C-8F29-79225FA9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79FA0-EC67-4C6F-A889-9595D7DE5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64874-BB2F-40F0-B693-43FAE2FA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4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9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F1D0-FF0B-4AFB-B6A4-03A2B97D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051E6-F049-48CD-A427-2F35050F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38F8D-B500-459C-B71E-7B7AA0B8E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518B3-A0DD-4C85-8F0F-D37E214B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CAAC5-F52A-48BF-B572-277B9C00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84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22DF-789D-4BDF-9DDF-08EAE4E6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00B3C-E1C9-40F1-B40D-A2544820F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693C3-679D-40AA-B95E-9F5B3FE4F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710AE-3D22-4EB0-9C81-89458BA0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550D8-3BC8-49C1-BC5A-6756862C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241E2-A866-4A97-8E74-B48DADFA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62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77D3-03A1-45A7-A96A-19D300AA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3FD13-45AC-4C54-8352-28BD319E8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3A04B-B94F-4CC2-A634-5820BF958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49AD3-A1EC-4C4B-85A0-4B20B7D68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2E0625-C897-4FA0-8606-DC6950108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E15285-6466-4EA9-AD87-8CE20201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36E62-1766-47F3-A4C0-04089E14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B96F9-22C7-4A9D-BF6C-7DBE1D6D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9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CEEE-E009-4F5C-8665-769710E4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17656-553B-452A-93D7-3A68E3D5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05F3D0-5FE5-4533-9301-A3CD48B8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82821-2C77-4CE3-ABFE-529E33D8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9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987EA-8231-4910-9657-7ADE30A8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372F4B-1538-4598-837B-31173210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DBE30-ABBF-42C5-8EC5-0C900D05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836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5BF8-5A7B-4C4D-9111-A6A9CA6D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618A3-EA4B-4B1E-95D0-93D8399AB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B88CA-81B0-465D-B3A0-7A2EB43A6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B4B16-3FE3-46F3-B227-445313D9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277FE-535A-4163-B930-23632A04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1D512-78A9-4425-B9A0-87341989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140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E2F6-1B91-4DAB-851A-4FDE2070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E434B-5BEB-4D9C-9BB1-20D1CA580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E7DCC-B352-4572-ACF9-9EEC78261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5AA5A-FB79-483D-A97A-19B1E0E1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BC42-0743-4E2C-90D8-95F180BA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F4F7B-F8DF-4A95-AE5C-433450EF7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017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F3A1D1-9961-44C3-AABE-69BCE5A1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6B35B-82B4-47B6-BB32-4827B3912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662B-E88E-4792-BE48-9294A12AA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A5F46-7A31-4911-85DA-0ECEAA3FAE6C}" type="datetimeFigureOut">
              <a:rPr lang="en-CA" smtClean="0"/>
              <a:t>23/04/2021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3B0FB-5F48-4515-8CDF-E19F2EA2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AA18D-EB3B-4C63-A564-0C3628A9A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B6719-B0D1-4DB1-BD8E-277A13EE4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91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4/23/2021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2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hyperlink" Target="http://www.learningaboutelectronics.com/Articles/LM741-op-amp-pinout-connections" TargetMode="External"/><Relationship Id="rId4" Type="http://schemas.openxmlformats.org/officeDocument/2006/relationships/hyperlink" Target="https://www.elecparts101.com/wp-content/uploads/2019/10/lm555-pinout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TRL7o2kPqw0&amp;ab_channel=Veritasium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526C9-A8C7-41E6-85BB-39F06C858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1794"/>
            <a:ext cx="1219198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353881" cy="2901694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How to build a Geiger Counter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5"/>
            <a:ext cx="3205640" cy="912987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Hisham al Hashmi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University of British Columbia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03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2A58A-BF23-407A-B824-A38E3CB5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rgbClr val="FFFFFF"/>
                </a:solidFill>
              </a:rPr>
              <a:t>My Geiger counter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3233B-A6F0-46F4-9C3E-1692E309C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3467" y="2546224"/>
                <a:ext cx="3448259" cy="334274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CA" sz="1800" dirty="0">
                  <a:solidFill>
                    <a:srgbClr val="FFFFFF"/>
                  </a:solidFill>
                </a:endParaRPr>
              </a:p>
              <a:p>
                <a:pPr>
                  <a:buFontTx/>
                  <a:buChar char="-"/>
                </a:pPr>
                <a:r>
                  <a:rPr lang="en-CA" sz="1800" dirty="0">
                    <a:solidFill>
                      <a:srgbClr val="FFFFFF"/>
                    </a:solidFill>
                  </a:rPr>
                  <a:t>Detects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CA" sz="1800" dirty="0">
                    <a:solidFill>
                      <a:srgbClr val="FFFFFF"/>
                    </a:solidFill>
                  </a:rPr>
                  <a:t> particles and </a:t>
                </a:r>
                <a14:m>
                  <m:oMath xmlns:m="http://schemas.openxmlformats.org/officeDocument/2006/math">
                    <m:r>
                      <a:rPr lang="en-CA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A" sz="1800" dirty="0">
                    <a:solidFill>
                      <a:srgbClr val="FFFFFF"/>
                    </a:solidFill>
                  </a:rPr>
                  <a:t> rays.</a:t>
                </a:r>
              </a:p>
              <a:p>
                <a:pPr>
                  <a:buFontTx/>
                  <a:buChar char="-"/>
                </a:pPr>
                <a:r>
                  <a:rPr lang="en-CA" sz="1800" dirty="0">
                    <a:solidFill>
                      <a:srgbClr val="FFFFFF"/>
                    </a:solidFill>
                  </a:rPr>
                  <a:t> The detections are displayed using an LED.</a:t>
                </a:r>
              </a:p>
              <a:p>
                <a:pPr>
                  <a:buFontTx/>
                  <a:buChar char="-"/>
                </a:pPr>
                <a:endParaRPr lang="en-CA" sz="1800" dirty="0">
                  <a:solidFill>
                    <a:srgbClr val="FFFFFF"/>
                  </a:solidFill>
                </a:endParaRPr>
              </a:p>
              <a:p>
                <a:pPr>
                  <a:buFontTx/>
                  <a:buChar char="-"/>
                </a:pPr>
                <a:endParaRPr lang="en-CA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63233B-A6F0-46F4-9C3E-1692E309C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467" y="2546224"/>
                <a:ext cx="3448259" cy="3342747"/>
              </a:xfrm>
              <a:blipFill>
                <a:blip r:embed="rId3"/>
                <a:stretch>
                  <a:fillRect l="-389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BC1F259-6768-4ADF-9DA3-B2EAB33DB6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2" t="1256" r="18205"/>
          <a:stretch/>
        </p:blipFill>
        <p:spPr>
          <a:xfrm rot="10800000" flipV="1">
            <a:off x="5407284" y="1046071"/>
            <a:ext cx="6784716" cy="47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33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9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ovie ready ">
            <a:hlinkClick r:id="" action="ppaction://media"/>
            <a:extLst>
              <a:ext uri="{FF2B5EF4-FFF2-40B4-BE49-F238E27FC236}">
                <a16:creationId xmlns:a16="http://schemas.microsoft.com/office/drawing/2014/main" id="{F3B88EE9-0BE9-4071-AD9C-DD5636E7E2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7435" y="1000063"/>
            <a:ext cx="8637129" cy="485787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68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5D199-70E6-4DB3-8496-A03CE045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Circuit Diagram 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CFD329-3011-4A88-8FE1-36B64DAC1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668967" y="2071429"/>
            <a:ext cx="7451237" cy="27214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636CD1-3A66-4DBD-9205-6CC3340AD299}"/>
              </a:ext>
            </a:extLst>
          </p:cNvPr>
          <p:cNvSpPr/>
          <p:nvPr/>
        </p:nvSpPr>
        <p:spPr>
          <a:xfrm>
            <a:off x="4588683" y="6400800"/>
            <a:ext cx="76497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Adopted from: https://ocw.mit.edu/courses/nuclear-engineering/22-s902-do-it-yourself-diy-geiger-counters-january-iap-2015/labs/MIT22_S902IAP15_gc_instruct.pdf</a:t>
            </a:r>
          </a:p>
        </p:txBody>
      </p:sp>
    </p:spTree>
    <p:extLst>
      <p:ext uri="{BB962C8B-B14F-4D97-AF65-F5344CB8AC3E}">
        <p14:creationId xmlns:p14="http://schemas.microsoft.com/office/powerpoint/2010/main" val="2509826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5D199-70E6-4DB3-8496-A03CE045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Breadboard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CFD329-3011-4A88-8FE1-36B64DAC1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4832154" y="1033048"/>
            <a:ext cx="7162785" cy="47919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636CD1-3A66-4DBD-9205-6CC3340AD299}"/>
              </a:ext>
            </a:extLst>
          </p:cNvPr>
          <p:cNvSpPr/>
          <p:nvPr/>
        </p:nvSpPr>
        <p:spPr>
          <a:xfrm>
            <a:off x="4588683" y="6588130"/>
            <a:ext cx="76497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https://cdn.sparkfun.com/assets/3/d/f/a/9/518c0b34ce395fea62000002.jpg</a:t>
            </a:r>
          </a:p>
        </p:txBody>
      </p:sp>
    </p:spTree>
    <p:extLst>
      <p:ext uri="{BB962C8B-B14F-4D97-AF65-F5344CB8AC3E}">
        <p14:creationId xmlns:p14="http://schemas.microsoft.com/office/powerpoint/2010/main" val="2592465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2A58A-BF23-407A-B824-A38E3CB5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Challenges and how to solve them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AEC16-7E6E-4482-AFEA-49983AE58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71" t="230" r="10090" b="6477"/>
          <a:stretch/>
        </p:blipFill>
        <p:spPr>
          <a:xfrm>
            <a:off x="633999" y="879421"/>
            <a:ext cx="6912217" cy="4575475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53781-0B78-4F42-9C80-4A4A23F4FE09}"/>
              </a:ext>
            </a:extLst>
          </p:cNvPr>
          <p:cNvSpPr/>
          <p:nvPr/>
        </p:nvSpPr>
        <p:spPr>
          <a:xfrm>
            <a:off x="-52115" y="6596390"/>
            <a:ext cx="115951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</a:rPr>
              <a:t>https://forumautomation.com/uploads/default/original/2X/c/cf18d82a417e6ddd050f20cfd2197fc60385c891.png</a:t>
            </a:r>
          </a:p>
        </p:txBody>
      </p:sp>
    </p:spTree>
    <p:extLst>
      <p:ext uri="{BB962C8B-B14F-4D97-AF65-F5344CB8AC3E}">
        <p14:creationId xmlns:p14="http://schemas.microsoft.com/office/powerpoint/2010/main" val="16074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F6EC-E5D2-4918-8E1E-C753BD50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Integrated Circuits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63BF9-BA58-46FD-B099-963539760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7283513" y="2187945"/>
            <a:ext cx="3872167" cy="279373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701383-1EC2-45AF-B3C0-60B874E07B8E}"/>
              </a:ext>
            </a:extLst>
          </p:cNvPr>
          <p:cNvSpPr/>
          <p:nvPr/>
        </p:nvSpPr>
        <p:spPr>
          <a:xfrm>
            <a:off x="0" y="6423538"/>
            <a:ext cx="11058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  <a:hlinkClick r:id="rId4"/>
              </a:rPr>
              <a:t>https://www.elecparts101.com/wp-content/uploads/2019/10/lm555-pinout.jpg</a:t>
            </a:r>
            <a:endParaRPr lang="en-CA" sz="1100" dirty="0">
              <a:solidFill>
                <a:schemeClr val="bg1"/>
              </a:solidFill>
            </a:endParaRPr>
          </a:p>
          <a:p>
            <a:r>
              <a:rPr lang="en-CA" sz="1100" dirty="0">
                <a:solidFill>
                  <a:schemeClr val="bg1"/>
                </a:solidFill>
                <a:hlinkClick r:id="rId5"/>
              </a:rPr>
              <a:t>http://www.learningaboutelectronics.com/Articles/LM741-op-amp-pinout-connections</a:t>
            </a:r>
            <a:r>
              <a:rPr lang="en-CA" sz="1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8CD11D-BA98-4F43-91B6-056616A24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7" y="2184085"/>
            <a:ext cx="6030773" cy="28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CFD329-3011-4A88-8FE1-36B64DAC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70688" y="259120"/>
            <a:ext cx="11631168" cy="424537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68">
            <a:extLst>
              <a:ext uri="{FF2B5EF4-FFF2-40B4-BE49-F238E27FC236}">
                <a16:creationId xmlns:a16="http://schemas.microsoft.com/office/drawing/2014/main" id="{F948DCBE-87DB-4D05-AB06-69F0E447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301" y="4905300"/>
            <a:ext cx="5493699" cy="1554485"/>
          </a:xfrm>
        </p:spPr>
        <p:txBody>
          <a:bodyPr anchor="ctr">
            <a:normAutofit/>
          </a:bodyPr>
          <a:lstStyle/>
          <a:p>
            <a:r>
              <a:rPr lang="en-US" sz="44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Circuit Diagram </a:t>
            </a:r>
          </a:p>
        </p:txBody>
      </p:sp>
    </p:spTree>
    <p:extLst>
      <p:ext uri="{BB962C8B-B14F-4D97-AF65-F5344CB8AC3E}">
        <p14:creationId xmlns:p14="http://schemas.microsoft.com/office/powerpoint/2010/main" val="2682994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3920E-A834-44D6-B94D-B88809E5E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772731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33077-89E3-4F9D-A76B-4F44343F5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995" y="772731"/>
            <a:ext cx="3341488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cap="all" spc="200">
                <a:solidFill>
                  <a:schemeClr val="tx1"/>
                </a:solidFill>
              </a:rPr>
              <a:t>Thanks!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520631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D60EC1B-554F-47EF-839A-BAAD858F6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392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87F38-145F-4674-8929-69E112DC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Introduction</a:t>
            </a:r>
            <a:endParaRPr lang="en-CA" sz="4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6977A-53C9-43DC-825D-1B525EE2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Who am I?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Why am I here?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400" dirty="0"/>
              <a:t>What are we going to do today?</a:t>
            </a:r>
          </a:p>
        </p:txBody>
      </p:sp>
    </p:spTree>
    <p:extLst>
      <p:ext uri="{BB962C8B-B14F-4D97-AF65-F5344CB8AC3E}">
        <p14:creationId xmlns:p14="http://schemas.microsoft.com/office/powerpoint/2010/main" val="2452710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A58A-BF23-407A-B824-A38E3CB5C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3233B-A6F0-46F4-9C3E-1692E309C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>
              <a:buFontTx/>
              <a:buChar char="-"/>
            </a:pPr>
            <a:r>
              <a:rPr lang="en-CA" dirty="0"/>
              <a:t>Radioactive decay refresher. </a:t>
            </a:r>
          </a:p>
          <a:p>
            <a:pPr>
              <a:buFontTx/>
              <a:buChar char="-"/>
            </a:pPr>
            <a:r>
              <a:rPr lang="en-CA" dirty="0"/>
              <a:t>What are Geiger Counters</a:t>
            </a:r>
          </a:p>
          <a:p>
            <a:pPr>
              <a:buFontTx/>
              <a:buChar char="-"/>
            </a:pPr>
            <a:r>
              <a:rPr lang="en-CA" dirty="0"/>
              <a:t>How I built my own Geiger Counter</a:t>
            </a:r>
          </a:p>
          <a:p>
            <a:pPr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279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780F99-CA85-48C8-A8D1-AD81C59D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Radioactive decay 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EBE94CF8-609E-449A-9B6A-07FE2D3BD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8967" y="1436409"/>
            <a:ext cx="7480943" cy="438336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8457EC-3E0A-499E-8288-62E8370FB3C7}"/>
              </a:ext>
            </a:extLst>
          </p:cNvPr>
          <p:cNvSpPr txBox="1"/>
          <p:nvPr/>
        </p:nvSpPr>
        <p:spPr>
          <a:xfrm>
            <a:off x="4635094" y="6596390"/>
            <a:ext cx="5663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https://www.scienceabc.com/wp-content/uploads/2017/01/Notation-Nuclear-Reaction.jpg</a:t>
            </a:r>
          </a:p>
        </p:txBody>
      </p:sp>
    </p:spTree>
    <p:extLst>
      <p:ext uri="{BB962C8B-B14F-4D97-AF65-F5344CB8AC3E}">
        <p14:creationId xmlns:p14="http://schemas.microsoft.com/office/powerpoint/2010/main" val="370361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9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20210220_204636">
            <a:hlinkClick r:id="" action="ppaction://media"/>
            <a:extLst>
              <a:ext uri="{FF2B5EF4-FFF2-40B4-BE49-F238E27FC236}">
                <a16:creationId xmlns:a16="http://schemas.microsoft.com/office/drawing/2014/main" id="{B25E7319-D055-4490-8BBF-A314DF75FE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284" y="803124"/>
            <a:ext cx="9337431" cy="525175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1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ED39-14E0-4A3B-BC49-7587B81B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a Geiger Counter?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16CC31-7073-4007-8AEA-C20DC33741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-"/>
                </a:pPr>
                <a:endParaRPr lang="en-CA" dirty="0"/>
              </a:p>
              <a:p>
                <a:pPr>
                  <a:buFontTx/>
                  <a:buChar char="-"/>
                </a:pPr>
                <a:endParaRPr lang="en-CA" dirty="0"/>
              </a:p>
              <a:p>
                <a:pPr>
                  <a:buFontTx/>
                  <a:buChar char="-"/>
                </a:pPr>
                <a:r>
                  <a:rPr lang="en-CA" dirty="0"/>
                  <a:t>Geiger counters detect ionising radiation (</a:t>
                </a:r>
                <a14:m>
                  <m:oMath xmlns:m="http://schemas.openxmlformats.org/officeDocument/2006/math">
                    <m:r>
                      <a:rPr lang="en-CA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CA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CA" dirty="0"/>
                  <a:t> particles and </a:t>
                </a:r>
                <a14:m>
                  <m:oMath xmlns:m="http://schemas.openxmlformats.org/officeDocument/2006/math">
                    <m:r>
                      <a:rPr lang="en-CA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CA" dirty="0"/>
                  <a:t> rays).</a:t>
                </a:r>
              </a:p>
              <a:p>
                <a:pPr>
                  <a:buFontTx/>
                  <a:buChar char="-"/>
                </a:pPr>
                <a:r>
                  <a:rPr lang="en-CA" dirty="0"/>
                  <a:t>Can you think of an example where Geiger counters can be used? </a:t>
                </a:r>
              </a:p>
              <a:p>
                <a:pPr lvl="1">
                  <a:buFontTx/>
                  <a:buChar char="-"/>
                </a:pPr>
                <a:r>
                  <a:rPr lang="en-CA" dirty="0"/>
                  <a:t>Cancer treatment</a:t>
                </a:r>
              </a:p>
              <a:p>
                <a:pPr lvl="1">
                  <a:buFontTx/>
                  <a:buChar char="-"/>
                </a:pPr>
                <a:r>
                  <a:rPr lang="en-CA" dirty="0"/>
                  <a:t>Nuclear facility safety measurements</a:t>
                </a:r>
              </a:p>
              <a:p>
                <a:pPr lvl="1">
                  <a:buFontTx/>
                  <a:buChar char="-"/>
                </a:pPr>
                <a:r>
                  <a:rPr lang="en-CA" dirty="0"/>
                  <a:t>To detect radioactive minerals and rocks</a:t>
                </a:r>
              </a:p>
              <a:p>
                <a:pPr lvl="1">
                  <a:buFontTx/>
                  <a:buChar char="-"/>
                </a:pPr>
                <a:endParaRPr lang="en-CA" dirty="0"/>
              </a:p>
              <a:p>
                <a:pPr lvl="1">
                  <a:buFontTx/>
                  <a:buChar char="-"/>
                </a:pPr>
                <a:endParaRPr lang="en-CA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16CC31-7073-4007-8AEA-C20DC33741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24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99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3F263-6338-4998-98B6-0543976D1C5F}"/>
              </a:ext>
            </a:extLst>
          </p:cNvPr>
          <p:cNvSpPr/>
          <p:nvPr/>
        </p:nvSpPr>
        <p:spPr>
          <a:xfrm>
            <a:off x="0" y="6629400"/>
            <a:ext cx="115951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hlinkClick r:id="rId5"/>
              </a:rPr>
              <a:t>https://www.youtube.com/watch?v=TRL7o2kPqw0&amp;ab_channel=Veritasium</a:t>
            </a:r>
            <a:r>
              <a:rPr lang="en-CA" sz="1100" dirty="0"/>
              <a:t> 	 	</a:t>
            </a:r>
          </a:p>
        </p:txBody>
      </p:sp>
      <p:pic>
        <p:nvPicPr>
          <p:cNvPr id="5" name="The Most Radioactive Places on Earth_Trim">
            <a:hlinkClick r:id="" action="ppaction://media"/>
            <a:extLst>
              <a:ext uri="{FF2B5EF4-FFF2-40B4-BE49-F238E27FC236}">
                <a16:creationId xmlns:a16="http://schemas.microsoft.com/office/drawing/2014/main" id="{C7BC25DE-C166-4DD7-B74E-ED27C9BE93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1519" y="1024858"/>
            <a:ext cx="8548961" cy="4808284"/>
          </a:xfrm>
        </p:spPr>
      </p:pic>
    </p:spTree>
    <p:extLst>
      <p:ext uri="{BB962C8B-B14F-4D97-AF65-F5344CB8AC3E}">
        <p14:creationId xmlns:p14="http://schemas.microsoft.com/office/powerpoint/2010/main" val="29218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2A58A-BF23-407A-B824-A38E3CB5C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do Geiger counters work?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AEC16-7E6E-4482-AFEA-49983AE58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71" t="230" r="10090" b="6477"/>
          <a:stretch/>
        </p:blipFill>
        <p:spPr>
          <a:xfrm>
            <a:off x="633999" y="879421"/>
            <a:ext cx="6912217" cy="4575475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0A809F-F57B-491A-8D24-3D99E97FE98D}"/>
              </a:ext>
            </a:extLst>
          </p:cNvPr>
          <p:cNvSpPr/>
          <p:nvPr/>
        </p:nvSpPr>
        <p:spPr>
          <a:xfrm>
            <a:off x="-52115" y="6596390"/>
            <a:ext cx="115951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/>
                </a:solidFill>
              </a:rPr>
              <a:t>https://forumautomation.com/uploads/default/original/2X/c/cf18d82a417e6ddd050f20cfd2197fc60385c891.png</a:t>
            </a:r>
          </a:p>
        </p:txBody>
      </p:sp>
    </p:spTree>
    <p:extLst>
      <p:ext uri="{BB962C8B-B14F-4D97-AF65-F5344CB8AC3E}">
        <p14:creationId xmlns:p14="http://schemas.microsoft.com/office/powerpoint/2010/main" val="11386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5D199-70E6-4DB3-8496-A03CE045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640080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Geiger Tube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8CFD329-3011-4A88-8FE1-36B64DAC1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454" t="29508" r="15507" b="28142"/>
          <a:stretch/>
        </p:blipFill>
        <p:spPr>
          <a:xfrm>
            <a:off x="5282335" y="1558376"/>
            <a:ext cx="6275667" cy="3741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94A985-4A49-4BE5-BD6C-5D64319B73EA}"/>
              </a:ext>
            </a:extLst>
          </p:cNvPr>
          <p:cNvSpPr/>
          <p:nvPr/>
        </p:nvSpPr>
        <p:spPr>
          <a:xfrm>
            <a:off x="4749394" y="6596390"/>
            <a:ext cx="115951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https://ae01.alicdn.com/kf/H192a18fd0a3141dbaf2116ff4135bdb4A.jpg</a:t>
            </a:r>
          </a:p>
        </p:txBody>
      </p:sp>
    </p:spTree>
    <p:extLst>
      <p:ext uri="{BB962C8B-B14F-4D97-AF65-F5344CB8AC3E}">
        <p14:creationId xmlns:p14="http://schemas.microsoft.com/office/powerpoint/2010/main" val="2565985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ECA37-C458-4BA2-A090-D7A19E07B4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F503EC-3FFF-4193-A86F-39150E2BAC7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A26AAF5-6CFC-4C52-B7DF-08410EDE6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324</Words>
  <Application>Microsoft Office PowerPoint</Application>
  <PresentationFormat>Widescreen</PresentationFormat>
  <Paragraphs>61</Paragraphs>
  <Slides>17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Cambria Math</vt:lpstr>
      <vt:lpstr>Franklin Gothic Book</vt:lpstr>
      <vt:lpstr>Office Theme</vt:lpstr>
      <vt:lpstr>1_RetrospectVTI</vt:lpstr>
      <vt:lpstr>How to build a Geiger Counter </vt:lpstr>
      <vt:lpstr>Introduction</vt:lpstr>
      <vt:lpstr>Presentation Plan</vt:lpstr>
      <vt:lpstr>Radioactive decay </vt:lpstr>
      <vt:lpstr>PowerPoint Presentation</vt:lpstr>
      <vt:lpstr>What is a Geiger Counter?</vt:lpstr>
      <vt:lpstr>PowerPoint Presentation</vt:lpstr>
      <vt:lpstr>How do Geiger counters work?</vt:lpstr>
      <vt:lpstr>Geiger Tube</vt:lpstr>
      <vt:lpstr>My Geiger counter</vt:lpstr>
      <vt:lpstr>PowerPoint Presentation</vt:lpstr>
      <vt:lpstr>Circuit Diagram </vt:lpstr>
      <vt:lpstr>Breadboard</vt:lpstr>
      <vt:lpstr>Challenges and how to solve them</vt:lpstr>
      <vt:lpstr>Integrated Circuits 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a Geiger Counter </dc:title>
  <dc:creator>Hisham Al Hashmi</dc:creator>
  <cp:lastModifiedBy>Hisham Al Hashmi</cp:lastModifiedBy>
  <cp:revision>2</cp:revision>
  <dcterms:created xsi:type="dcterms:W3CDTF">2021-02-22T08:01:56Z</dcterms:created>
  <dcterms:modified xsi:type="dcterms:W3CDTF">2021-04-24T01:25:51Z</dcterms:modified>
</cp:coreProperties>
</file>