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Lato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Lato-bold.fntdata"/><Relationship Id="rId12" Type="http://schemas.openxmlformats.org/officeDocument/2006/relationships/slide" Target="slides/slide7.xml"/><Relationship Id="rId56" Type="http://schemas.openxmlformats.org/officeDocument/2006/relationships/font" Target="fonts/Lato-regular.fntdata"/><Relationship Id="rId15" Type="http://schemas.openxmlformats.org/officeDocument/2006/relationships/slide" Target="slides/slide10.xml"/><Relationship Id="rId59" Type="http://schemas.openxmlformats.org/officeDocument/2006/relationships/font" Target="fonts/Lato-boldItalic.fntdata"/><Relationship Id="rId14" Type="http://schemas.openxmlformats.org/officeDocument/2006/relationships/slide" Target="slides/slide9.xml"/><Relationship Id="rId58" Type="http://schemas.openxmlformats.org/officeDocument/2006/relationships/font" Target="fonts/La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3b4b19d16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3b4b19d16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3b4b19d16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03b4b19d16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3b4b19d16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3b4b19d1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3b4b19d1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03b4b19d1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3b4b19d16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3b4b19d16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5f0ddfad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5f0ddfad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5f0ddfad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5f0ddfad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5f0ddfad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5f0ddfad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3b4b19d16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03b4b19d16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02de9f434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02de9f434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3b4b19d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3b4b19d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02de9f434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02de9f434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2de9f434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02de9f434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02de9f434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02de9f434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2de9f434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02de9f434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02de9f434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02de9f434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2de9f4345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2de9f434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2de9f4345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02de9f434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02de9f4345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02de9f4345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02de9f4345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02de9f4345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02de9f4345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02de9f4345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8118365d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8118365d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02de9f4345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02de9f4345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02de9f4345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02de9f4345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02de9f4345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02de9f4345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02de9f4345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02de9f4345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02de9f4345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02de9f4345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02de9f4345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02de9f4345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02de9f4345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02de9f4345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02de9f4345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02de9f4345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02de9f4345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02de9f4345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02de9f4345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02de9f4345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8118365d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8118365d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02de9f4345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02de9f4345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02de9f4345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02de9f4345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02de9f4345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02de9f4345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04e5075d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04e5075d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04e5075d2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04e5075d2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2de9f4345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02de9f4345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02de9f4345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02de9f4345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02de9f4345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02de9f4345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02de9f4345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102de9f4345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02de9f4345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02de9f4345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3b4b19d1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3b4b19d1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02de9f4345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102de9f4345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3b4b19d1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3b4b19d1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3b4b19d1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03b4b19d1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3b4b19d1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03b4b19d1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3b4b19d16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03b4b19d16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hyperlink" Target="http://www.youtube.com/watch?v=c2561bgRn3E" TargetMode="External"/><Relationship Id="rId6" Type="http://schemas.openxmlformats.org/officeDocument/2006/relationships/image" Target="../media/image12.jpg"/><Relationship Id="rId7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1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744575"/>
            <a:ext cx="8520600" cy="182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CA" sz="4280">
                <a:latin typeface="Lato"/>
                <a:ea typeface="Lato"/>
                <a:cs typeface="Lato"/>
                <a:sym typeface="Lato"/>
              </a:rPr>
              <a:t>The Physics of Timekeeping</a:t>
            </a:r>
            <a:endParaRPr b="1" sz="428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688" y="3024225"/>
            <a:ext cx="8520600" cy="11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Angelo (AJ) </a:t>
            </a:r>
            <a:r>
              <a:rPr lang="en-CA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Pellizzari</a:t>
            </a:r>
            <a:endParaRPr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PHYS 420 Presentation</a:t>
            </a:r>
            <a:endParaRPr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February 22, 2022</a:t>
            </a:r>
            <a:endParaRPr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859530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Early Clocks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22"/>
          <p:cNvSpPr txBox="1"/>
          <p:nvPr>
            <p:ph idx="1" type="body"/>
          </p:nvPr>
        </p:nvSpPr>
        <p:spPr>
          <a:xfrm>
            <a:off x="311700" y="1152475"/>
            <a:ext cx="598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One of the earliest form of clocks was the sundial/obelisk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sun shining on the sundial/obelisk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would create a shadow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position of that shadow would then determine what time of day it was</a:t>
            </a:r>
            <a:b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Another form of </a:t>
            </a: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early</a:t>
            </a: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clock was the candle clock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Candle clocks are candles with a set rate of burning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amount of candle burned through was the amount of time that had passed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22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68" name="Google Shape;168;p22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22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9096" y="1152475"/>
            <a:ext cx="2533350" cy="17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1377" y="2945325"/>
            <a:ext cx="688787" cy="163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Early Clocks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23"/>
          <p:cNvSpPr txBox="1"/>
          <p:nvPr>
            <p:ph idx="1" type="body"/>
          </p:nvPr>
        </p:nvSpPr>
        <p:spPr>
          <a:xfrm>
            <a:off x="311700" y="1152475"/>
            <a:ext cx="708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Hourglasses were another type of early clock that used grains of sand to keep time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 set amount of sand was put into the hourglass that would pour at a set rate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Once the sand in one half emptied into the other, an amount of time will have passed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23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82" name="Google Shape;182;p23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Google Shape;183;p23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9150" y="1101625"/>
            <a:ext cx="1333726" cy="2940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are some problems with these clocks?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24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Problems with </a:t>
            </a:r>
            <a:r>
              <a:rPr b="1" lang="en-CA">
                <a:latin typeface="Lato"/>
                <a:ea typeface="Lato"/>
                <a:cs typeface="Lato"/>
                <a:sym typeface="Lato"/>
              </a:rPr>
              <a:t>Early Clocks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While early clocks were great for their time, they had a few drawbacks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Sundials required the presence of the sun to work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 also only work at the latitude they were built for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Candle clocks require very precise materials to work correctly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 are also time consuming to make and are single-use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Hourglasses can only measure a specific time accurately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Also, hourglasses must be flipped regularly to keep time beyond their intended make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25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06" name="Google Shape;206;p25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25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6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Enter the Pendulum Clock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6" name="Google Shape;216;p26"/>
          <p:cNvSpPr txBox="1"/>
          <p:nvPr>
            <p:ph idx="1" type="body"/>
          </p:nvPr>
        </p:nvSpPr>
        <p:spPr>
          <a:xfrm>
            <a:off x="311700" y="1152475"/>
            <a:ext cx="7041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1656, the pendulum clock was invented by Dutch scientist Christiaan Huygens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pendulum clock uses the motion of a pendulum to keep time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clock has a pendulum of a set length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Based on its length, the pendulum swings with a set period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swinging of the pendulum moves a set of gears in the clock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These gears then drive the hands of the clock to tell time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version of the clock was the most accurate to date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motion of the pendulum can be described as simple harmonic motion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26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18" name="Google Shape;218;p26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26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3622" y="883500"/>
            <a:ext cx="1379250" cy="366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7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27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 txBox="1"/>
          <p:nvPr>
            <p:ph type="title"/>
          </p:nvPr>
        </p:nvSpPr>
        <p:spPr>
          <a:xfrm>
            <a:off x="318950" y="31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b.socrative.com/login/student/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7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31" name="Google Shape;231;p27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27"/>
          <p:cNvSpPr txBox="1"/>
          <p:nvPr>
            <p:ph type="title"/>
          </p:nvPr>
        </p:nvSpPr>
        <p:spPr>
          <a:xfrm>
            <a:off x="318950" y="34341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Room Code: WATCHJLC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5948" y="1309650"/>
            <a:ext cx="1972100" cy="19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8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28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8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8"/>
          <p:cNvSpPr txBox="1"/>
          <p:nvPr>
            <p:ph type="title"/>
          </p:nvPr>
        </p:nvSpPr>
        <p:spPr>
          <a:xfrm>
            <a:off x="318950" y="31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How do we find the period of a pendulum?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p28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p28"/>
          <p:cNvSpPr/>
          <p:nvPr/>
        </p:nvSpPr>
        <p:spPr>
          <a:xfrm>
            <a:off x="866225" y="16842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a) P </a:t>
            </a: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=</a:t>
            </a: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√(length)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p28"/>
          <p:cNvSpPr/>
          <p:nvPr/>
        </p:nvSpPr>
        <p:spPr>
          <a:xfrm>
            <a:off x="5487450" y="16842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b) P = √(length/mass)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7" name="Google Shape;247;p28"/>
          <p:cNvSpPr/>
          <p:nvPr/>
        </p:nvSpPr>
        <p:spPr>
          <a:xfrm>
            <a:off x="866225" y="2864038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c) P = √(length/g)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8" name="Google Shape;248;p28"/>
          <p:cNvSpPr/>
          <p:nvPr/>
        </p:nvSpPr>
        <p:spPr>
          <a:xfrm>
            <a:off x="5487450" y="28640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d) P = √(length*mass)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9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9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9"/>
          <p:cNvSpPr txBox="1"/>
          <p:nvPr>
            <p:ph type="title"/>
          </p:nvPr>
        </p:nvSpPr>
        <p:spPr>
          <a:xfrm>
            <a:off x="318950" y="31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How do we find the period of a pendulum?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8" name="Google Shape;258;p29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59" name="Google Shape;259;p29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29"/>
          <p:cNvSpPr/>
          <p:nvPr/>
        </p:nvSpPr>
        <p:spPr>
          <a:xfrm>
            <a:off x="866225" y="1684250"/>
            <a:ext cx="2826300" cy="652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a) P = √(length)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p29"/>
          <p:cNvSpPr/>
          <p:nvPr/>
        </p:nvSpPr>
        <p:spPr>
          <a:xfrm>
            <a:off x="5487450" y="1684250"/>
            <a:ext cx="2826300" cy="652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b) P = √(length/mass)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866225" y="2864038"/>
            <a:ext cx="2826300" cy="652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c) P = √(length/g)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3" name="Google Shape;263;p29"/>
          <p:cNvSpPr/>
          <p:nvPr/>
        </p:nvSpPr>
        <p:spPr>
          <a:xfrm>
            <a:off x="5487450" y="2864050"/>
            <a:ext cx="2826300" cy="652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d) P = √(length*mass)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30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0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Problems at Sea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30"/>
          <p:cNvSpPr txBox="1"/>
          <p:nvPr>
            <p:ph idx="1" type="body"/>
          </p:nvPr>
        </p:nvSpPr>
        <p:spPr>
          <a:xfrm>
            <a:off x="311700" y="1152475"/>
            <a:ext cx="633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While the pendulum clock was an amazing advancement in timing technology, it had its drawbacks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pendulum clock is a 2-D oscillator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pendulum moves along the x-axis and y-axis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Sailors attempted to use these clocks at sea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motion of the boat turns them into 3-D oscillators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makes them inaccurate as the period changes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3" name="Google Shape;273;p30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74" name="Google Shape;274;p30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30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his is a fully nonlinear workup for the animation of the spherical pendulum.  Equations of motions are directly integrated using a Runge-Kutta fourth-order integrator.  &#10;&#10;Deriving the equations of motion for the spherical pendulum:&#10;https://www.youtube.com/watch?v=Qo0IW91tniw&#10;&#10;Animating the spherical pendulum:&#10;https://youtu.be/_RMCZ3yNkPQ&#10;&#10;Final Code Repository: &#10;https://github.com/apf99/SphericalPendulumAnimation" id="276" name="Google Shape;276;p30" title="Spherical Pendulum Animation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9725" y="2470800"/>
            <a:ext cx="2744650" cy="20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5075" y="931438"/>
            <a:ext cx="2519300" cy="14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1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31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1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How do we go about fixing this?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7" name="Google Shape;287;p31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88" name="Google Shape;288;p31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A Quick introduction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Angelo (AJ) Pellizzari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4th year B.Sc. Physics, Minor Mathematics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b="1" lang="en-CA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UBC Vancouver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J. L. Crowe Graduate 2016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Interests: Hiking, Swimming, Tabletop Games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" name="Google Shape;73;p14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5">
            <a:alphaModFix/>
          </a:blip>
          <a:srcRect b="0" l="7103" r="7111" t="15704"/>
          <a:stretch/>
        </p:blipFill>
        <p:spPr>
          <a:xfrm>
            <a:off x="6143250" y="960663"/>
            <a:ext cx="2459301" cy="322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32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2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Springs!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p32"/>
          <p:cNvSpPr txBox="1"/>
          <p:nvPr>
            <p:ph idx="1" type="body"/>
          </p:nvPr>
        </p:nvSpPr>
        <p:spPr>
          <a:xfrm>
            <a:off x="311700" y="1152475"/>
            <a:ext cx="794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Oscillators are still a great way to keep time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we can’t use a pendulum, why not try a spring?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Springs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with a mass on them will oscillate at a set frequency once started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However, just hanging a mass on a spring is no better than a pendulum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Why?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32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99" name="Google Shape;299;p32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32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1000" y="3076221"/>
            <a:ext cx="3122001" cy="127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3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3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33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3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3"/>
          <p:cNvSpPr txBox="1"/>
          <p:nvPr>
            <p:ph type="title"/>
          </p:nvPr>
        </p:nvSpPr>
        <p:spPr>
          <a:xfrm>
            <a:off x="318950" y="31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is a possible issue with a mass on a spring approach?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33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12" name="Google Shape;312;p33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33"/>
          <p:cNvSpPr/>
          <p:nvPr/>
        </p:nvSpPr>
        <p:spPr>
          <a:xfrm>
            <a:off x="866225" y="16842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a) The spring can become a 3D oscillator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33"/>
          <p:cNvSpPr/>
          <p:nvPr/>
        </p:nvSpPr>
        <p:spPr>
          <a:xfrm>
            <a:off x="5487450" y="16842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b) The spring won’t oscillate forever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5" name="Google Shape;315;p33"/>
          <p:cNvSpPr/>
          <p:nvPr/>
        </p:nvSpPr>
        <p:spPr>
          <a:xfrm>
            <a:off x="866225" y="2864038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c) The spring changes its period as it oscillates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6" name="Google Shape;316;p33"/>
          <p:cNvSpPr/>
          <p:nvPr/>
        </p:nvSpPr>
        <p:spPr>
          <a:xfrm>
            <a:off x="5487450" y="28640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d) Some combination of the above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4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4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34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4"/>
          <p:cNvSpPr txBox="1"/>
          <p:nvPr>
            <p:ph type="title"/>
          </p:nvPr>
        </p:nvSpPr>
        <p:spPr>
          <a:xfrm>
            <a:off x="318950" y="31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is a possible issue with a mass on a spring approach?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34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27" name="Google Shape;327;p34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328;p34"/>
          <p:cNvSpPr/>
          <p:nvPr/>
        </p:nvSpPr>
        <p:spPr>
          <a:xfrm>
            <a:off x="866225" y="1684250"/>
            <a:ext cx="2826300" cy="6528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a) The spring can become a 3D oscillator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34"/>
          <p:cNvSpPr/>
          <p:nvPr/>
        </p:nvSpPr>
        <p:spPr>
          <a:xfrm>
            <a:off x="5487450" y="1684250"/>
            <a:ext cx="2826300" cy="6528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b) The spring won’t oscillate forever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Google Shape;330;p34"/>
          <p:cNvSpPr/>
          <p:nvPr/>
        </p:nvSpPr>
        <p:spPr>
          <a:xfrm>
            <a:off x="866225" y="2864038"/>
            <a:ext cx="2826300" cy="652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c) The spring changes its period as it oscillates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34"/>
          <p:cNvSpPr/>
          <p:nvPr/>
        </p:nvSpPr>
        <p:spPr>
          <a:xfrm>
            <a:off x="5487450" y="2864050"/>
            <a:ext cx="2826300" cy="652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d) Some combination of the above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35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A New Solution - The Mainspring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0" name="Google Shape;340;p35"/>
          <p:cNvSpPr txBox="1"/>
          <p:nvPr>
            <p:ph idx="1" type="body"/>
          </p:nvPr>
        </p:nvSpPr>
        <p:spPr>
          <a:xfrm>
            <a:off x="311700" y="1152475"/>
            <a:ext cx="660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Since using a hanging spring isn’t ideal, inventors came up with a new idea, a coiled spring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the 15th century, clockmaker Peter Henlein developed the mainspring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mainspring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is a coiled spring inside the clock or watch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spring is wound by the user and it will attempt to uncoil itself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uncoiling, it imparts a force to other parts of the clock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force can then drive gears which have a set ratio to turn the clock at the right pace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35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42" name="Google Shape;342;p35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35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3175" y="1799138"/>
            <a:ext cx="1919124" cy="154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6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0" name="Google Shape;350;p36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Balance Spring &amp; Escapement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36"/>
          <p:cNvSpPr txBox="1"/>
          <p:nvPr>
            <p:ph idx="1" type="body"/>
          </p:nvPr>
        </p:nvSpPr>
        <p:spPr>
          <a:xfrm>
            <a:off x="311700" y="1152475"/>
            <a:ext cx="660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Using just the mainspring on its own proved to still be relatively inaccurate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Thus the balance spring was added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balance spring is a second spring inside the watch that helps keep time more accurately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It is paired with something called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escapement which allows the clock to keep ticking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36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55" name="Google Shape;355;p36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6" name="Google Shape;356;p36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3361" y="1773737"/>
            <a:ext cx="2333590" cy="159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37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7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Balance Spring &amp; Escapement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6" name="Google Shape;366;p37"/>
          <p:cNvSpPr txBox="1"/>
          <p:nvPr>
            <p:ph idx="1" type="body"/>
          </p:nvPr>
        </p:nvSpPr>
        <p:spPr>
          <a:xfrm>
            <a:off x="311700" y="1152475"/>
            <a:ext cx="582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escapement takes force from the mainspring and rotates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 fork attached to the balance wheel stops it from fully rotating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then drives the balance wheel and coils the balance spring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balance spring then uncoils to turn the fork the other way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lets the next tooth of the escapement go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repeats until the mainspring fully unwinds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7" name="Google Shape;367;p37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68" name="Google Shape;368;p37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p37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0" name="Google Shape;37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2500" y="1770575"/>
            <a:ext cx="2848625" cy="16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6" name="Google Shape;376;p38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8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Mechanical Watch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9" name="Google Shape;379;p38"/>
          <p:cNvSpPr txBox="1"/>
          <p:nvPr>
            <p:ph idx="1" type="body"/>
          </p:nvPr>
        </p:nvSpPr>
        <p:spPr>
          <a:xfrm>
            <a:off x="311700" y="1152475"/>
            <a:ext cx="794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combination of the mainspring, balance spring, and escapement help create the “heart” of the mechanical watch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These watches were more accurate than most clocks before them and were portable!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These even reduced the impact of motion on the accuracy of time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 were not without their drawbacks though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Certain interactions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could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still cause these watches to lose time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0" name="Google Shape;380;p38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81" name="Google Shape;381;p38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2" name="Google Shape;382;p38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9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9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9" name="Google Shape;389;p39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9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9"/>
          <p:cNvSpPr txBox="1"/>
          <p:nvPr>
            <p:ph type="title"/>
          </p:nvPr>
        </p:nvSpPr>
        <p:spPr>
          <a:xfrm>
            <a:off x="318950" y="31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are some possible physics phenomena that cause mechanical watches to lose time?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39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93" name="Google Shape;393;p39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p39"/>
          <p:cNvSpPr/>
          <p:nvPr/>
        </p:nvSpPr>
        <p:spPr>
          <a:xfrm>
            <a:off x="866225" y="16842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a) Heating up the watch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5" name="Google Shape;395;p39"/>
          <p:cNvSpPr/>
          <p:nvPr/>
        </p:nvSpPr>
        <p:spPr>
          <a:xfrm>
            <a:off x="5487450" y="16842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b) Energy loss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6" name="Google Shape;396;p39"/>
          <p:cNvSpPr/>
          <p:nvPr/>
        </p:nvSpPr>
        <p:spPr>
          <a:xfrm>
            <a:off x="866225" y="2864038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c) Magnets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7" name="Google Shape;397;p39"/>
          <p:cNvSpPr/>
          <p:nvPr/>
        </p:nvSpPr>
        <p:spPr>
          <a:xfrm>
            <a:off x="5487450" y="28640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d) None of the above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0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0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4" name="Google Shape;404;p40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0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0"/>
          <p:cNvSpPr txBox="1"/>
          <p:nvPr>
            <p:ph type="title"/>
          </p:nvPr>
        </p:nvSpPr>
        <p:spPr>
          <a:xfrm>
            <a:off x="318950" y="31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are some possible physics phenomena that cause mechanical watches to lose time?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p40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08" name="Google Shape;408;p40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9" name="Google Shape;409;p40"/>
          <p:cNvSpPr/>
          <p:nvPr/>
        </p:nvSpPr>
        <p:spPr>
          <a:xfrm>
            <a:off x="866225" y="1684250"/>
            <a:ext cx="2826300" cy="652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a) Heating up the watch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0" name="Google Shape;410;p40"/>
          <p:cNvSpPr/>
          <p:nvPr/>
        </p:nvSpPr>
        <p:spPr>
          <a:xfrm>
            <a:off x="5487450" y="1684250"/>
            <a:ext cx="2826300" cy="652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b) Energy loss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1" name="Google Shape;411;p40"/>
          <p:cNvSpPr/>
          <p:nvPr/>
        </p:nvSpPr>
        <p:spPr>
          <a:xfrm>
            <a:off x="866225" y="2864038"/>
            <a:ext cx="2826300" cy="652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c) Magnets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2" name="Google Shape;412;p40"/>
          <p:cNvSpPr/>
          <p:nvPr/>
        </p:nvSpPr>
        <p:spPr>
          <a:xfrm>
            <a:off x="5487450" y="2864050"/>
            <a:ext cx="2826300" cy="652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d) None of the above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1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" name="Google Shape;418;p41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1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How Mechanical Watches Lose Time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1" name="Google Shape;421;p41"/>
          <p:cNvSpPr txBox="1"/>
          <p:nvPr>
            <p:ph idx="1" type="body"/>
          </p:nvPr>
        </p:nvSpPr>
        <p:spPr>
          <a:xfrm>
            <a:off x="311700" y="1152475"/>
            <a:ext cx="794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There are a few ways that mechanical watches lose time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main source is the loss of energy over time through various means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Friction of the components in the watch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Sound and heat generation by the components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mainspring fully uncoiling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Drops in the force of the mainspring as it uncoils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Another source is heating up the watch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the watch is heated up, the components can expand or warp 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One other source of losing time is magnetism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the watch was placed in a powerful enough magnetic field or became magnetized itself, it could throw off its timing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2" name="Google Shape;422;p41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23" name="Google Shape;423;p41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4" name="Google Shape;424;p41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is time?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2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2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42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2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Demo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p42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35" name="Google Shape;435;p42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3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1" name="Google Shape;441;p43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3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Oscillator Demo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4" name="Google Shape;444;p43"/>
          <p:cNvSpPr txBox="1"/>
          <p:nvPr>
            <p:ph idx="1" type="body"/>
          </p:nvPr>
        </p:nvSpPr>
        <p:spPr>
          <a:xfrm>
            <a:off x="311700" y="1152475"/>
            <a:ext cx="794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 we can see, like with the mainspring, the oscillating ruler will eventually lose energy and stop “ticking”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this is the mainspring of a watch, that means we have to be constantly winding it or the clock will stop altogether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you happened to forget to wind your watch, you might not have an accurate clock to compare it to for a while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 how do we go about avoiding this energy loss?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p43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46" name="Google Shape;446;p43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7" name="Google Shape;447;p43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4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3" name="Google Shape;453;p44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4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Electromagnetic Watch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6" name="Google Shape;456;p44"/>
          <p:cNvSpPr txBox="1"/>
          <p:nvPr>
            <p:ph idx="1" type="body"/>
          </p:nvPr>
        </p:nvSpPr>
        <p:spPr>
          <a:xfrm>
            <a:off x="311700" y="1152475"/>
            <a:ext cx="794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One major leap in watch innovation was the introduction of electricity to watches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the advent of small watch-sized batteries, electricity could be put onto a person’s wrist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this came designs for battery powered watches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One of the first designs was through the use of an electromagnet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7" name="Google Shape;457;p44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58" name="Google Shape;458;p44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9" name="Google Shape;459;p44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5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5" name="Google Shape;465;p45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5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Electromagnetic Watch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8" name="Google Shape;468;p45"/>
          <p:cNvSpPr txBox="1"/>
          <p:nvPr>
            <p:ph idx="1" type="body"/>
          </p:nvPr>
        </p:nvSpPr>
        <p:spPr>
          <a:xfrm>
            <a:off x="311700" y="1152475"/>
            <a:ext cx="794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Watches that used an electromagnet became popular in the 60’s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 worked by having a sort of metal tuning fork that would vibrate at a resonant frequency and propel the watch mechanism forward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When the tuning fork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vibrates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 one direction, a circuit is completed and an electromagnet, powered by the battery, is enabled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then pushes the tuning fork away from the magnet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When the fork is pushed away the circuit is broken and the electromagnet turns off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then lets the fork move towards the magnet again due to a restoring force and the process repeats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9" name="Google Shape;469;p45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70" name="Google Shape;470;p45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1" name="Google Shape;471;p45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6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6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8" name="Google Shape;478;p46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6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Demo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1" name="Google Shape;481;p46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82" name="Google Shape;482;p46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47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7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9" name="Google Shape;489;p47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7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are some ways that the electromagnet watch could stop working?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2" name="Google Shape;492;p47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93" name="Google Shape;493;p47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8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9" name="Google Shape;499;p48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8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Electromagnetic Watch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2" name="Google Shape;502;p48"/>
          <p:cNvSpPr txBox="1"/>
          <p:nvPr>
            <p:ph idx="1" type="body"/>
          </p:nvPr>
        </p:nvSpPr>
        <p:spPr>
          <a:xfrm>
            <a:off x="311700" y="1152475"/>
            <a:ext cx="794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There are a few ways the electromagnet watch could stop ticking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first is if the battery dies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Once the battery is dead, the tuning fork simply oscillates like in the first demo until it runs out of energy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Another way this can happen is if the fork is not deflected far enough to oscillate back and trigger the circuit again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3" name="Google Shape;503;p48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04" name="Google Shape;504;p48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5" name="Google Shape;505;p48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9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1" name="Google Shape;511;p49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9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Quartz Watch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4" name="Google Shape;514;p49"/>
          <p:cNvSpPr txBox="1"/>
          <p:nvPr>
            <p:ph idx="1" type="body"/>
          </p:nvPr>
        </p:nvSpPr>
        <p:spPr>
          <a:xfrm>
            <a:off x="311700" y="1152475"/>
            <a:ext cx="735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electromagnet and tuning fork design was soon replaced with what most modern watches use today, quartz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Quartz watches,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initially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produced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 1969, make use of a small tuning fork made of quartz crystal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tuning fork vibrates at a frequency of 32,768 Hz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high frequency makes the watch </a:t>
            </a:r>
            <a:r>
              <a:rPr b="1" i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very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accurate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main difference between the quartz watch and the electromagnet watch is how the two operate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5" name="Google Shape;515;p49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16" name="Google Shape;516;p49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7" name="Google Shape;517;p49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8" name="Google Shape;51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976575" y="1988063"/>
            <a:ext cx="2544075" cy="116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0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4" name="Google Shape;524;p50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0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Quartz Watch - Piezoelectric Effect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7" name="Google Shape;527;p50"/>
          <p:cNvSpPr txBox="1"/>
          <p:nvPr>
            <p:ph idx="1" type="body"/>
          </p:nvPr>
        </p:nvSpPr>
        <p:spPr>
          <a:xfrm>
            <a:off x="311700" y="1152475"/>
            <a:ext cx="735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While the electromagnet watch uses a tuning fork driven by an electromagnet, the quartz watch makes use of the piezoelectric effect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Quartz has a unique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property in that it is piezoelectric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means that its structure allows it to generate or respond to energy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8" name="Google Shape;528;p50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29" name="Google Shape;529;p50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0" name="Google Shape;530;p50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1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6" name="Google Shape;536;p51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1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Quartz Watch - Piezoelectric Effect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9" name="Google Shape;539;p51"/>
          <p:cNvSpPr txBox="1"/>
          <p:nvPr>
            <p:ph idx="1" type="body"/>
          </p:nvPr>
        </p:nvSpPr>
        <p:spPr>
          <a:xfrm>
            <a:off x="311700" y="1152475"/>
            <a:ext cx="842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Quartz is made up of Silicon and Oxygen atoms arranged in a lattice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Silicon is slightly positively charged and oxygen is slightly negatively charged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When at rest in the lattice, the quartz is electrically neutral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But, if it is deformed by compression or tension, it creates an electric potential 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0" name="Google Shape;540;p51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41" name="Google Shape;541;p51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2" name="Google Shape;542;p51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3" name="Google Shape;54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350" y="2571751"/>
            <a:ext cx="3319304" cy="199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Time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Time can be defined a few ways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relation of the progression of events from the past to the present and beyond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is measured by a clock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Time is incredibly useful for us as humans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It lets us understand the relationship between two events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It can help us get context on why certain things are happening in the present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Time is also important for physicists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It allows us to measure changes in things which can help us to model how the universe works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16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2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9" name="Google Shape;549;p52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2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Quartz Watch - Piezoelectric Effect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2" name="Google Shape;552;p52"/>
          <p:cNvSpPr txBox="1"/>
          <p:nvPr>
            <p:ph idx="1" type="body"/>
          </p:nvPr>
        </p:nvSpPr>
        <p:spPr>
          <a:xfrm>
            <a:off x="311700" y="1152475"/>
            <a:ext cx="842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reverse is also true of quartz in that if you pass electricity over it, it will deform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the case of our quartz tuning forks, it will start to vibrate at its resonant frequency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3" name="Google Shape;553;p52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54" name="Google Shape;554;p52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5" name="Google Shape;555;p52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6" name="Google Shape;55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2350" y="2571751"/>
            <a:ext cx="3319304" cy="199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3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2" name="Google Shape;562;p53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3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Quartz Watch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5" name="Google Shape;565;p53"/>
          <p:cNvSpPr txBox="1"/>
          <p:nvPr>
            <p:ph idx="1" type="body"/>
          </p:nvPr>
        </p:nvSpPr>
        <p:spPr>
          <a:xfrm>
            <a:off x="311700" y="1152475"/>
            <a:ext cx="829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is what makes up the mechanism behind quartz watches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 electrical pulse is sent from a battery to the quartz crystal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causes the crystal to start vibrating at 32,768 Hz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 onboard microchip then counts the number of vibrations 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 the 32,768</a:t>
            </a:r>
            <a:r>
              <a:rPr b="1" baseline="30000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oscillation, it delivers a single pulse to move the second hand of the watch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6" name="Google Shape;566;p53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67" name="Google Shape;567;p53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8" name="Google Shape;568;p53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9" name="Google Shape;56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1600" y="2894736"/>
            <a:ext cx="1820813" cy="1674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4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54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4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Quartz Watch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8" name="Google Shape;578;p54"/>
          <p:cNvSpPr txBox="1"/>
          <p:nvPr>
            <p:ph idx="1" type="body"/>
          </p:nvPr>
        </p:nvSpPr>
        <p:spPr>
          <a:xfrm>
            <a:off x="311700" y="1152475"/>
            <a:ext cx="829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design of the quartz watch makes it incredibly precise 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Since the frequency of the quartz is a power of 2 (2</a:t>
            </a:r>
            <a:r>
              <a:rPr b="1" baseline="30000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15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), it makes it much easier for the electronics to quickly distinguish when to pass a pulse to the watch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Additionally, quartz is not as heavily affected by magnets or heat compared to metallic watch components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9" name="Google Shape;579;p54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80" name="Google Shape;580;p54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1" name="Google Shape;581;p54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55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55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8" name="Google Shape;588;p55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5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5"/>
          <p:cNvSpPr txBox="1"/>
          <p:nvPr>
            <p:ph type="title"/>
          </p:nvPr>
        </p:nvSpPr>
        <p:spPr>
          <a:xfrm>
            <a:off x="318950" y="31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are some possible drawbacks of the quartz watch design?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1" name="Google Shape;591;p55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92" name="Google Shape;592;p55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3" name="Google Shape;593;p55"/>
          <p:cNvSpPr/>
          <p:nvPr/>
        </p:nvSpPr>
        <p:spPr>
          <a:xfrm>
            <a:off x="866225" y="16842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a) If it gets hit, it will short circuit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4" name="Google Shape;594;p55"/>
          <p:cNvSpPr/>
          <p:nvPr/>
        </p:nvSpPr>
        <p:spPr>
          <a:xfrm>
            <a:off x="5487450" y="16842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b) It stops when the battery dies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95" name="Google Shape;595;p55"/>
          <p:cNvSpPr/>
          <p:nvPr/>
        </p:nvSpPr>
        <p:spPr>
          <a:xfrm>
            <a:off x="866225" y="2864038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c) Magnets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96" name="Google Shape;596;p55"/>
          <p:cNvSpPr/>
          <p:nvPr/>
        </p:nvSpPr>
        <p:spPr>
          <a:xfrm>
            <a:off x="5487450" y="2864050"/>
            <a:ext cx="2826300" cy="6528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d) None of the above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56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6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3" name="Google Shape;603;p56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56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56"/>
          <p:cNvSpPr txBox="1"/>
          <p:nvPr>
            <p:ph type="title"/>
          </p:nvPr>
        </p:nvSpPr>
        <p:spPr>
          <a:xfrm>
            <a:off x="318950" y="31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are some possible drawbacks of the quartz watch design?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6" name="Google Shape;606;p56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07" name="Google Shape;607;p56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8" name="Google Shape;608;p56"/>
          <p:cNvSpPr/>
          <p:nvPr/>
        </p:nvSpPr>
        <p:spPr>
          <a:xfrm>
            <a:off x="866225" y="1684250"/>
            <a:ext cx="2826300" cy="652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a) If it gets hit it will short circuit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9" name="Google Shape;609;p56"/>
          <p:cNvSpPr/>
          <p:nvPr/>
        </p:nvSpPr>
        <p:spPr>
          <a:xfrm>
            <a:off x="5487450" y="1684250"/>
            <a:ext cx="2826300" cy="6528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b) It stops when the battery dies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0" name="Google Shape;610;p56"/>
          <p:cNvSpPr/>
          <p:nvPr/>
        </p:nvSpPr>
        <p:spPr>
          <a:xfrm>
            <a:off x="866225" y="2864038"/>
            <a:ext cx="2826300" cy="652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c) Magnets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1" name="Google Shape;611;p56"/>
          <p:cNvSpPr/>
          <p:nvPr/>
        </p:nvSpPr>
        <p:spPr>
          <a:xfrm>
            <a:off x="5487450" y="2864050"/>
            <a:ext cx="2826300" cy="652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CA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d) None of the above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57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7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8" name="Google Shape;618;p57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7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5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Demo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1" name="Google Shape;621;p57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22" name="Google Shape;622;p57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8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8" name="Google Shape;628;p58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58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Quartz Oscillator Circuit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1" name="Google Shape;631;p58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32" name="Google Shape;632;p58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3" name="Google Shape;633;p58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4" name="Google Shape;634;p58"/>
          <p:cNvPicPr preferRelativeResize="0"/>
          <p:nvPr/>
        </p:nvPicPr>
        <p:blipFill rotWithShape="1">
          <a:blip r:embed="rId5">
            <a:alphaModFix/>
          </a:blip>
          <a:srcRect b="0" l="57757" r="0" t="0"/>
          <a:stretch/>
        </p:blipFill>
        <p:spPr>
          <a:xfrm>
            <a:off x="5043675" y="1197725"/>
            <a:ext cx="3734000" cy="27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58"/>
          <p:cNvPicPr preferRelativeResize="0"/>
          <p:nvPr/>
        </p:nvPicPr>
        <p:blipFill rotWithShape="1">
          <a:blip r:embed="rId5">
            <a:alphaModFix/>
          </a:blip>
          <a:srcRect b="0" l="0" r="47084" t="0"/>
          <a:stretch/>
        </p:blipFill>
        <p:spPr>
          <a:xfrm>
            <a:off x="366325" y="1197738"/>
            <a:ext cx="4677350" cy="27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9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1" name="Google Shape;641;p59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59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Atomic Clocks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4" name="Google Shape;644;p59"/>
          <p:cNvSpPr txBox="1"/>
          <p:nvPr>
            <p:ph idx="1" type="body"/>
          </p:nvPr>
        </p:nvSpPr>
        <p:spPr>
          <a:xfrm>
            <a:off x="311700" y="1152475"/>
            <a:ext cx="829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current most accurate way to keep time is with an atomic clock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Atomic clocks use the cesium atom to keep time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the clock, cesium atoms are hit with microwave radiation at a certain frequency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the frequency is correct, it will change the energy level of some of the cesium atoms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These atoms then reach a detector and it counts the ones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the new energy level and corrects the frequency of the microwaves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repeats until 9,192,631,770 cycles of radiation have occurred at which point one second is counted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5" name="Google Shape;645;p59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46" name="Google Shape;646;p59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7" name="Google Shape;647;p59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0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3" name="Google Shape;653;p60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60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The Future of Timekeeping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6" name="Google Shape;656;p60"/>
          <p:cNvSpPr txBox="1"/>
          <p:nvPr>
            <p:ph idx="1" type="body"/>
          </p:nvPr>
        </p:nvSpPr>
        <p:spPr>
          <a:xfrm>
            <a:off x="311700" y="1152475"/>
            <a:ext cx="829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Scientists and engineers are still actively researching new ways to keep time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There are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currently active studies into using light in the visible range as the escapement for atomic clocks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These are called optical clocks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There are also proposed ideas for clocks that use quantum information to tell time though optical clocks currently seem more promising with current research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7" name="Google Shape;657;p60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58" name="Google Shape;658;p60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9" name="Google Shape;659;p60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61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61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61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1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6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Questions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" name="Google Shape;669;p61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70" name="Google Shape;670;p61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are some quantities we need time to </a:t>
            </a:r>
            <a:r>
              <a:rPr b="1" lang="en-CA">
                <a:latin typeface="Lato"/>
                <a:ea typeface="Lato"/>
                <a:cs typeface="Lato"/>
                <a:sym typeface="Lato"/>
              </a:rPr>
              <a:t>understand?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08" name="Google Shape;108;p17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62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62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7" name="Google Shape;677;p62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2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6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Thank You!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0" name="Google Shape;680;p62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81" name="Google Shape;681;p62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</a:t>
            </a: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Time &amp; Physics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 we mentioned, physicists use time to measure changes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Velocity is a measure of how something changes position with respect to time</a:t>
            </a:r>
            <a:b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		</a:t>
            </a:r>
            <a:b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Acceleration is a measure of how something changes velocity w.r.t time</a:t>
            </a:r>
            <a:b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Frequency is the number of times something happens in a stretch of time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18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0244" y="1880913"/>
            <a:ext cx="883500" cy="43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8091" y="2732275"/>
            <a:ext cx="902321" cy="4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28099" y="3583630"/>
            <a:ext cx="902300" cy="405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4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Measuring Time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Time is measured using the second as its standard unit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other measures of time are based off the second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 minute = 60 seconds, 1 hour = 60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minutes = 3600 seconds, etc.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definition of one second has changed a few times but is currently based on atomic transitions of the cesium atom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-CA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best way to measure time is by using a clock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Clocks are devices that are specifically built to measure time accurately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Nearly all clocks have measures for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minutes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hours but some also have seconds 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</a:pP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digital clocks, there can also be smaller 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increments</a:t>
            </a:r>
            <a:r>
              <a:rPr b="1" lang="en-CA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of time included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86025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34" name="Google Shape;134;p19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19"/>
          <p:cNvSpPr/>
          <p:nvPr/>
        </p:nvSpPr>
        <p:spPr>
          <a:xfrm rot="10800000">
            <a:off x="8260500" y="0"/>
            <a:ext cx="883500" cy="883500"/>
          </a:xfrm>
          <a:prstGeom prst="rtTriangle">
            <a:avLst/>
          </a:prstGeom>
          <a:solidFill>
            <a:srgbClr val="002145">
              <a:alpha val="70390"/>
            </a:srgbClr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A brief history of time(keeping)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20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46" name="Google Shape;146;p20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/>
          <p:cNvPicPr preferRelativeResize="0"/>
          <p:nvPr/>
        </p:nvPicPr>
        <p:blipFill rotWithShape="1">
          <a:blip r:embed="rId3">
            <a:alphaModFix amt="40000"/>
          </a:blip>
          <a:srcRect b="30825" l="41582" r="41679" t="28529"/>
          <a:stretch/>
        </p:blipFill>
        <p:spPr>
          <a:xfrm>
            <a:off x="3424186" y="1003862"/>
            <a:ext cx="2295624" cy="31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/>
          <p:nvPr/>
        </p:nvSpPr>
        <p:spPr>
          <a:xfrm>
            <a:off x="7250" y="4654400"/>
            <a:ext cx="9144000" cy="489000"/>
          </a:xfrm>
          <a:prstGeom prst="rect">
            <a:avLst/>
          </a:prstGeom>
          <a:solidFill>
            <a:srgbClr val="002145"/>
          </a:solidFill>
          <a:ln cap="flat" cmpd="sng" w="9525">
            <a:solidFill>
              <a:srgbClr val="002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4">
            <a:alphaModFix/>
          </a:blip>
          <a:srcRect b="31358" l="42329" r="42244" t="31521"/>
          <a:stretch/>
        </p:blipFill>
        <p:spPr>
          <a:xfrm>
            <a:off x="99665" y="4699401"/>
            <a:ext cx="294782" cy="3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5">
            <a:alphaModFix/>
          </a:blip>
          <a:srcRect b="29682" l="8911" r="14401" t="15795"/>
          <a:stretch/>
        </p:blipFill>
        <p:spPr>
          <a:xfrm>
            <a:off x="7510125" y="4654400"/>
            <a:ext cx="1222752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Lato"/>
                <a:ea typeface="Lato"/>
                <a:cs typeface="Lato"/>
                <a:sym typeface="Lato"/>
              </a:rPr>
              <a:t>What are some devices for measuring time?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21"/>
          <p:cNvSpPr txBox="1"/>
          <p:nvPr>
            <p:ph idx="12" type="sldNum"/>
          </p:nvPr>
        </p:nvSpPr>
        <p:spPr>
          <a:xfrm>
            <a:off x="8602558" y="4702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465425" y="4729550"/>
            <a:ext cx="45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Angelo Pellizzari, PHYS 420 Presentation, Feb 2022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